
<file path=[Content_Types].xml><?xml version="1.0" encoding="utf-8"?>
<Types xmlns="http://schemas.openxmlformats.org/package/2006/content-types">
  <Default Extension="xml" ContentType="application/xml"/>
  <Default Extension="png" ContentType="image/png"/>
  <Default Extension="jpeg" ContentType="image/jpeg"/>
  <Default Extension="JPG" ContentType="image/.jpg"/>
  <Default Extension="rels" ContentType="application/vnd.openxmlformats-package.relationshi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1"/>
  </p:sldMasterIdLst>
  <p:notesMasterIdLst>
    <p:notesMasterId r:id="rId4"/>
  </p:notesMasterIdLst>
  <p:handoutMasterIdLst>
    <p:handoutMasterId r:id="rId25"/>
  </p:handoutMasterIdLst>
  <p:sldIdLst>
    <p:sldId id="256" r:id="rId3"/>
    <p:sldId id="318" r:id="rId5"/>
    <p:sldId id="298" r:id="rId6"/>
    <p:sldId id="299" r:id="rId7"/>
    <p:sldId id="300" r:id="rId8"/>
    <p:sldId id="301" r:id="rId9"/>
    <p:sldId id="303" r:id="rId10"/>
    <p:sldId id="304" r:id="rId11"/>
    <p:sldId id="305" r:id="rId12"/>
    <p:sldId id="306" r:id="rId13"/>
    <p:sldId id="307" r:id="rId14"/>
    <p:sldId id="308" r:id="rId15"/>
    <p:sldId id="309" r:id="rId16"/>
    <p:sldId id="310" r:id="rId17"/>
    <p:sldId id="311" r:id="rId18"/>
    <p:sldId id="312" r:id="rId19"/>
    <p:sldId id="315" r:id="rId20"/>
    <p:sldId id="316" r:id="rId21"/>
    <p:sldId id="319" r:id="rId22"/>
    <p:sldId id="320" r:id="rId23"/>
    <p:sldId id="321" r:id="rId24"/>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74" userDrawn="1">
          <p15:clr>
            <a:srgbClr val="A4A3A4"/>
          </p15:clr>
        </p15:guide>
        <p15:guide id="2" pos="38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3B7C6"/>
    <a:srgbClr val="103350"/>
    <a:srgbClr val="0C4360"/>
    <a:srgbClr val="1B6872"/>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showGuides="1">
      <p:cViewPr varScale="1">
        <p:scale>
          <a:sx n="70" d="100"/>
          <a:sy n="70" d="100"/>
        </p:scale>
        <p:origin x="738" y="72"/>
      </p:cViewPr>
      <p:guideLst>
        <p:guide orient="horz" pos="2174"/>
        <p:guide pos="3812"/>
      </p:guideLst>
    </p:cSldViewPr>
  </p:slideViewPr>
  <p:notesTextViewPr>
    <p:cViewPr>
      <p:scale>
        <a:sx n="1" d="1"/>
        <a:sy n="1" d="1"/>
      </p:scale>
      <p:origin x="0" y="0"/>
    </p:cViewPr>
  </p:notesTextViewPr>
  <p:notesViewPr>
    <p:cSldViewPr snapToGrid="0">
      <p:cViewPr varScale="1">
        <p:scale>
          <a:sx n="86" d="100"/>
          <a:sy n="86" d="100"/>
        </p:scale>
        <p:origin x="3018" y="78"/>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1" Type="http://schemas.openxmlformats.org/officeDocument/2006/relationships/customXml" Target="../customXml/item3.xml"/><Relationship Id="rId30" Type="http://schemas.openxmlformats.org/officeDocument/2006/relationships/customXml" Target="../customXml/item2.xml"/><Relationship Id="rId3" Type="http://schemas.openxmlformats.org/officeDocument/2006/relationships/slide" Target="slides/slide1.xml"/><Relationship Id="rId29" Type="http://schemas.openxmlformats.org/officeDocument/2006/relationships/customXml" Target="../customXml/item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handoutMaster" Target="handoutMasters/handoutMaster1.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1CD784F2-097A-4060-8FF3-6FB91EC3D7DB}" type="datetime1">
              <a:rPr lang="fr-FR" smtClean="0"/>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831430A-4AA4-45C8-AC23-CD6B61C41A4C}" type="slidenum">
              <a:rPr lang="fr-FR" smtClean="0"/>
            </a:fld>
            <a:endParaRPr lang="fr-F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6BF86344-02EE-4788-B238-DABD819F9A49}" type="datetime1">
              <a:rPr lang="fr-FR" noProof="0" smtClean="0"/>
            </a:fld>
            <a:endParaRPr lang="fr-FR" noProof="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734D747-9380-41EE-9946-EC9EC0CA5D1E}" type="slidenum">
              <a:rPr lang="fr-FR" noProof="0" smtClean="0"/>
            </a:fld>
            <a:endParaRPr lang="fr-FR" noProof="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1734D747-9380-41EE-9946-EC9EC0CA5D1E}" type="slidenum">
              <a:rPr lang="fr-FR" smtClean="0"/>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1" name="Rectangle 20"/>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nvGrpSpPr>
          <p:cNvPr id="7" name="Groupe 6"/>
          <p:cNvGrpSpPr/>
          <p:nvPr userDrawn="1"/>
        </p:nvGrpSpPr>
        <p:grpSpPr>
          <a:xfrm>
            <a:off x="-1604709" y="-3756"/>
            <a:ext cx="13796710" cy="6861756"/>
            <a:chOff x="-1604709" y="-3756"/>
            <a:chExt cx="13796710" cy="6861756"/>
          </a:xfrm>
        </p:grpSpPr>
        <p:grpSp>
          <p:nvGrpSpPr>
            <p:cNvPr id="8" name="Groupe 7"/>
            <p:cNvGrpSpPr/>
            <p:nvPr/>
          </p:nvGrpSpPr>
          <p:grpSpPr>
            <a:xfrm>
              <a:off x="-16298" y="0"/>
              <a:ext cx="12208299" cy="6858000"/>
              <a:chOff x="-16298" y="0"/>
              <a:chExt cx="12208299" cy="6858000"/>
            </a:xfrm>
          </p:grpSpPr>
          <p:sp>
            <p:nvSpPr>
              <p:cNvPr id="15" name="Forme libre : Forme 14"/>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6" name="Forme libre : Forme 15"/>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Triangle rectangle 16"/>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8" name="Triangle droit 17"/>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9" name="Triangle droit 18"/>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0" name="Forme libre : Forme 19"/>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9" name="Forme libre : Forme 12"/>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1" name="Forme libre : Forme 12"/>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nvGrpSpPr>
            <p:cNvPr id="12" name="Groupe 11"/>
            <p:cNvGrpSpPr/>
            <p:nvPr/>
          </p:nvGrpSpPr>
          <p:grpSpPr>
            <a:xfrm>
              <a:off x="-760406" y="4672937"/>
              <a:ext cx="1520812" cy="1520812"/>
              <a:chOff x="-1604709" y="3012880"/>
              <a:chExt cx="3211378" cy="3211378"/>
            </a:xfrm>
          </p:grpSpPr>
          <p:sp>
            <p:nvSpPr>
              <p:cNvPr id="13" name="Forme libre : Forme 12"/>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4" name="Forme libre : Forme 12"/>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sp>
        <p:nvSpPr>
          <p:cNvPr id="2" name="Titre 1"/>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rtl="0"/>
            <a:r>
              <a:rPr lang="fr-FR" noProof="0"/>
              <a:t>TITRE</a:t>
            </a:r>
            <a:endParaRPr lang="fr-FR" noProof="0"/>
          </a:p>
        </p:txBody>
      </p:sp>
      <p:sp>
        <p:nvSpPr>
          <p:cNvPr id="3" name="Sous-titre 2"/>
          <p:cNvSpPr>
            <a:spLocks noGrp="1"/>
          </p:cNvSpPr>
          <p:nvPr>
            <p:ph type="subTitle" idx="1" hasCustomPrompt="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rtl="0"/>
            <a:r>
              <a:rPr lang="fr-FR" noProof="0" smtClean="0"/>
              <a:t>Modifiez le style des sous-titres du masque</a:t>
            </a:r>
            <a:endParaRPr lang="fr-FR"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atégorie 5">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0" name="Espace réservé d’image 8"/>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rtlCol="0"/>
          <a:lstStyle>
            <a:lvl1pPr marL="0" indent="0">
              <a:buNone/>
              <a:defRPr>
                <a:solidFill>
                  <a:schemeClr val="tx1">
                    <a:alpha val="0"/>
                  </a:schemeClr>
                </a:solidFill>
              </a:defRPr>
            </a:lvl1pPr>
          </a:lstStyle>
          <a:p>
            <a:pPr rtl="0"/>
            <a:r>
              <a:rPr lang="fr-FR" noProof="0" smtClean="0"/>
              <a:t>Cliquez sur l'icône pour ajouter une image</a:t>
            </a:r>
            <a:endParaRPr lang="fr-FR" noProof="0"/>
          </a:p>
        </p:txBody>
      </p:sp>
      <p:sp>
        <p:nvSpPr>
          <p:cNvPr id="21" name="Espace réservé d’image 8"/>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rtlCol="0"/>
          <a:lstStyle>
            <a:lvl1pPr marL="0" indent="0">
              <a:buNone/>
              <a:defRPr>
                <a:solidFill>
                  <a:schemeClr val="tx1">
                    <a:alpha val="0"/>
                  </a:schemeClr>
                </a:solidFill>
              </a:defRPr>
            </a:lvl1pPr>
          </a:lstStyle>
          <a:p>
            <a:pPr rtl="0"/>
            <a:r>
              <a:rPr lang="fr-FR" noProof="0" smtClean="0"/>
              <a:t>Cliquez sur l'icône pour ajouter une image</a:t>
            </a:r>
            <a:endParaRPr lang="fr-FR" noProof="0"/>
          </a:p>
        </p:txBody>
      </p:sp>
      <p:sp>
        <p:nvSpPr>
          <p:cNvPr id="22" name="Espace réservé d’image 8"/>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rtlCol="0"/>
          <a:lstStyle>
            <a:lvl1pPr marL="0" indent="0">
              <a:buNone/>
              <a:defRPr>
                <a:solidFill>
                  <a:schemeClr val="tx1">
                    <a:alpha val="0"/>
                  </a:schemeClr>
                </a:solidFill>
              </a:defRPr>
            </a:lvl1pPr>
          </a:lstStyle>
          <a:p>
            <a:pPr rtl="0"/>
            <a:r>
              <a:rPr lang="fr-FR" noProof="0" smtClean="0"/>
              <a:t>Cliquez sur l'icône pour ajouter une image</a:t>
            </a:r>
            <a:endParaRPr lang="fr-FR" noProof="0"/>
          </a:p>
        </p:txBody>
      </p:sp>
      <p:sp>
        <p:nvSpPr>
          <p:cNvPr id="23" name="Espace réservé d’image 8"/>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rtlCol="0"/>
          <a:lstStyle>
            <a:lvl1pPr marL="0" indent="0">
              <a:buNone/>
              <a:defRPr>
                <a:solidFill>
                  <a:schemeClr val="tx1">
                    <a:alpha val="0"/>
                  </a:schemeClr>
                </a:solidFill>
              </a:defRPr>
            </a:lvl1pPr>
          </a:lstStyle>
          <a:p>
            <a:pPr rtl="0"/>
            <a:r>
              <a:rPr lang="fr-FR" noProof="0" smtClean="0"/>
              <a:t>Cliquez sur l'icône pour ajouter une image</a:t>
            </a:r>
            <a:endParaRPr lang="fr-FR" noProof="0"/>
          </a:p>
        </p:txBody>
      </p:sp>
      <p:sp>
        <p:nvSpPr>
          <p:cNvPr id="24" name="Espace réservé d’image 8"/>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rtlCol="0"/>
          <a:lstStyle>
            <a:lvl1pPr marL="0" indent="0">
              <a:buNone/>
              <a:defRPr>
                <a:solidFill>
                  <a:schemeClr val="tx1">
                    <a:alpha val="0"/>
                  </a:schemeClr>
                </a:solidFill>
              </a:defRPr>
            </a:lvl1pPr>
          </a:lstStyle>
          <a:p>
            <a:pPr rtl="0"/>
            <a:r>
              <a:rPr lang="fr-FR" noProof="0" smtClean="0"/>
              <a:t>Cliquez sur l'icône pour ajouter une image</a:t>
            </a:r>
            <a:endParaRPr lang="fr-FR" noProof="0"/>
          </a:p>
        </p:txBody>
      </p:sp>
      <p:sp>
        <p:nvSpPr>
          <p:cNvPr id="26" name="Espace réservé du texte 22"/>
          <p:cNvSpPr>
            <a:spLocks noGrp="1"/>
          </p:cNvSpPr>
          <p:nvPr>
            <p:ph type="body" sz="quarter" idx="18" hasCustomPrompt="1"/>
          </p:nvPr>
        </p:nvSpPr>
        <p:spPr>
          <a:xfrm>
            <a:off x="719894" y="4240093"/>
            <a:ext cx="1776140" cy="1463040"/>
          </a:xfrm>
        </p:spPr>
        <p:txBody>
          <a:bodyPr lIns="0" tIns="0" rIns="0" bIns="0" rtlCol="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27" name="Espace réservé du texte 22"/>
          <p:cNvSpPr>
            <a:spLocks noGrp="1"/>
          </p:cNvSpPr>
          <p:nvPr>
            <p:ph type="body" sz="quarter" idx="19" hasCustomPrompt="1"/>
          </p:nvPr>
        </p:nvSpPr>
        <p:spPr>
          <a:xfrm>
            <a:off x="2963912" y="4240093"/>
            <a:ext cx="1776140" cy="1463040"/>
          </a:xfrm>
        </p:spPr>
        <p:txBody>
          <a:bodyPr lIns="0" tIns="0" rIns="0" bIns="0" rtlCol="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28" name="Espace réservé du texte 22"/>
          <p:cNvSpPr>
            <a:spLocks noGrp="1"/>
          </p:cNvSpPr>
          <p:nvPr>
            <p:ph type="body" sz="quarter" idx="20" hasCustomPrompt="1"/>
          </p:nvPr>
        </p:nvSpPr>
        <p:spPr>
          <a:xfrm>
            <a:off x="5207930" y="4240093"/>
            <a:ext cx="1776140" cy="1463040"/>
          </a:xfrm>
        </p:spPr>
        <p:txBody>
          <a:bodyPr lIns="0" tIns="0" rIns="0" bIns="0" rtlCol="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29" name="Espace réservé du texte 22"/>
          <p:cNvSpPr>
            <a:spLocks noGrp="1"/>
          </p:cNvSpPr>
          <p:nvPr>
            <p:ph type="body" sz="quarter" idx="21" hasCustomPrompt="1"/>
          </p:nvPr>
        </p:nvSpPr>
        <p:spPr>
          <a:xfrm>
            <a:off x="7451948" y="4240093"/>
            <a:ext cx="1776140" cy="1463040"/>
          </a:xfrm>
        </p:spPr>
        <p:txBody>
          <a:bodyPr lIns="0" tIns="0" rIns="0" bIns="0" rtlCol="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30" name="Espace réservé du texte 22"/>
          <p:cNvSpPr>
            <a:spLocks noGrp="1"/>
          </p:cNvSpPr>
          <p:nvPr>
            <p:ph type="body" sz="quarter" idx="22" hasCustomPrompt="1"/>
          </p:nvPr>
        </p:nvSpPr>
        <p:spPr>
          <a:xfrm>
            <a:off x="9695965" y="4240093"/>
            <a:ext cx="1776140" cy="1463040"/>
          </a:xfrm>
        </p:spPr>
        <p:txBody>
          <a:bodyPr lIns="0" tIns="0" rIns="0" bIns="0" rtlCol="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cxnSp>
        <p:nvCxnSpPr>
          <p:cNvPr id="7" name="Connecteur droit 6"/>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orme libre : Forme 34"/>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 + Section 3">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6" name="Espace réservé du texte 22"/>
          <p:cNvSpPr>
            <a:spLocks noGrp="1"/>
          </p:cNvSpPr>
          <p:nvPr>
            <p:ph type="body" sz="quarter" idx="18" hasCustomPrompt="1"/>
          </p:nvPr>
        </p:nvSpPr>
        <p:spPr>
          <a:xfrm>
            <a:off x="542094" y="4240093"/>
            <a:ext cx="3293306" cy="1463040"/>
          </a:xfrm>
        </p:spPr>
        <p:txBody>
          <a:bodyPr lIns="0" tIns="0" rIns="0" bIns="0" rtlCol="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35" name="Forme libre : Forme 34"/>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13" name="Espace réservé d’image 12"/>
          <p:cNvSpPr>
            <a:spLocks noGrp="1"/>
          </p:cNvSpPr>
          <p:nvPr>
            <p:ph type="pic" sz="quarter" idx="19" hasCustomPrompt="1"/>
          </p:nvPr>
        </p:nvSpPr>
        <p:spPr>
          <a:xfrm>
            <a:off x="-2" y="1352575"/>
            <a:ext cx="12192002" cy="2289897"/>
          </a:xfrm>
        </p:spPr>
        <p:txBody>
          <a:bodyPr rtlCol="0" anchor="ctr">
            <a:normAutofit/>
          </a:bodyPr>
          <a:lstStyle>
            <a:lvl1pPr marL="0" indent="0" algn="ctr">
              <a:buNone/>
              <a:defRPr sz="1400">
                <a:solidFill>
                  <a:schemeClr val="accent2"/>
                </a:solidFill>
                <a:latin typeface="Trade Gothic LT Pro" panose="020B0503040303020004" pitchFamily="34" charset="0"/>
              </a:defRPr>
            </a:lvl1pPr>
          </a:lstStyle>
          <a:p>
            <a:pPr rtl="0"/>
            <a:r>
              <a:rPr lang="fr-FR" noProof="0"/>
              <a:t>Insérer une image</a:t>
            </a:r>
            <a:endParaRPr lang="fr-FR" noProof="0"/>
          </a:p>
        </p:txBody>
      </p:sp>
      <p:sp>
        <p:nvSpPr>
          <p:cNvPr id="36" name="Espace réservé du texte 22"/>
          <p:cNvSpPr>
            <a:spLocks noGrp="1"/>
          </p:cNvSpPr>
          <p:nvPr>
            <p:ph type="body" sz="quarter" idx="20" hasCustomPrompt="1"/>
          </p:nvPr>
        </p:nvSpPr>
        <p:spPr>
          <a:xfrm>
            <a:off x="4444169" y="4240093"/>
            <a:ext cx="3293306" cy="1463040"/>
          </a:xfrm>
        </p:spPr>
        <p:txBody>
          <a:bodyPr lIns="0" tIns="0" rIns="0" bIns="0" rtlCol="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37" name="Espace réservé du texte 22"/>
          <p:cNvSpPr>
            <a:spLocks noGrp="1"/>
          </p:cNvSpPr>
          <p:nvPr>
            <p:ph type="body" sz="quarter" idx="21" hasCustomPrompt="1"/>
          </p:nvPr>
        </p:nvSpPr>
        <p:spPr>
          <a:xfrm>
            <a:off x="8346244" y="4240093"/>
            <a:ext cx="3293306" cy="1463040"/>
          </a:xfrm>
        </p:spPr>
        <p:txBody>
          <a:bodyPr lIns="0" tIns="0" rIns="0" bIns="0" rtlCol="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texte">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6" name="Espace réservé du texte 22"/>
          <p:cNvSpPr>
            <a:spLocks noGrp="1"/>
          </p:cNvSpPr>
          <p:nvPr>
            <p:ph type="body" sz="quarter" idx="18" hasCustomPrompt="1"/>
          </p:nvPr>
        </p:nvSpPr>
        <p:spPr>
          <a:xfrm>
            <a:off x="542094" y="4240093"/>
            <a:ext cx="9402006" cy="1463040"/>
          </a:xfrm>
        </p:spPr>
        <p:txBody>
          <a:bodyPr lIns="0" tIns="0" rIns="0" bIns="0" rtlCol="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p:txBody>
      </p:sp>
      <p:sp>
        <p:nvSpPr>
          <p:cNvPr id="35" name="Forme libre : Forme 34"/>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13" name="Espace réservé d’image 12"/>
          <p:cNvSpPr>
            <a:spLocks noGrp="1"/>
          </p:cNvSpPr>
          <p:nvPr>
            <p:ph type="pic" sz="quarter" idx="19" hasCustomPrompt="1"/>
          </p:nvPr>
        </p:nvSpPr>
        <p:spPr>
          <a:xfrm>
            <a:off x="-2" y="1352575"/>
            <a:ext cx="12192002" cy="2289897"/>
          </a:xfrm>
        </p:spPr>
        <p:txBody>
          <a:bodyPr rtlCol="0" anchor="ctr">
            <a:normAutofit/>
          </a:bodyPr>
          <a:lstStyle>
            <a:lvl1pPr marL="0" indent="0" algn="ctr">
              <a:buNone/>
              <a:defRPr sz="1400">
                <a:solidFill>
                  <a:schemeClr val="accent2"/>
                </a:solidFill>
                <a:latin typeface="Trade Gothic LT Pro" panose="020B0503040303020004" pitchFamily="34" charset="0"/>
              </a:defRPr>
            </a:lvl1pPr>
          </a:lstStyle>
          <a:p>
            <a:pPr rtl="0"/>
            <a:r>
              <a:rPr lang="fr-FR" noProof="0"/>
              <a:t>Insérer une image</a:t>
            </a:r>
            <a:endParaRPr lang="fr-FR" noProof="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avec légende">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35" name="Forme libre : Forme 34"/>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20" name="Espace réservé d’image 2"/>
          <p:cNvSpPr>
            <a:spLocks noGrp="1"/>
          </p:cNvSpPr>
          <p:nvPr>
            <p:ph type="pic" idx="1"/>
          </p:nvPr>
        </p:nvSpPr>
        <p:spPr>
          <a:xfrm>
            <a:off x="4110087" y="1444649"/>
            <a:ext cx="7548513" cy="4579079"/>
          </a:xfrm>
        </p:spPr>
        <p:txBody>
          <a:bodyPr rtlCol="0">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r-FR" noProof="0" smtClean="0"/>
              <a:t>Cliquez sur l'icône pour ajouter une image</a:t>
            </a:r>
            <a:endParaRPr lang="fr-FR" noProof="0"/>
          </a:p>
        </p:txBody>
      </p:sp>
      <p:sp>
        <p:nvSpPr>
          <p:cNvPr id="21" name="Espace réservé du texte 3"/>
          <p:cNvSpPr>
            <a:spLocks noGrp="1"/>
          </p:cNvSpPr>
          <p:nvPr>
            <p:ph type="body" sz="half" idx="2" hasCustomPrompt="1"/>
          </p:nvPr>
        </p:nvSpPr>
        <p:spPr>
          <a:xfrm>
            <a:off x="443366" y="1444649"/>
            <a:ext cx="3365063" cy="4579079"/>
          </a:xfrm>
        </p:spPr>
        <p:txBody>
          <a:bodyPr rtlCol="0"/>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noProof="0"/>
              <a:t>Modifiez les styles du texte du masque</a:t>
            </a:r>
            <a:endParaRPr lang="fr-FR" noProof="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u avec légende">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35" name="Forme libre : Forme 34"/>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21" name="Espace réservé du texte 3"/>
          <p:cNvSpPr>
            <a:spLocks noGrp="1"/>
          </p:cNvSpPr>
          <p:nvPr>
            <p:ph type="body" sz="half" idx="2" hasCustomPrompt="1"/>
          </p:nvPr>
        </p:nvSpPr>
        <p:spPr>
          <a:xfrm>
            <a:off x="443366" y="1444649"/>
            <a:ext cx="3365063" cy="4579079"/>
          </a:xfrm>
        </p:spPr>
        <p:txBody>
          <a:bodyPr rtlCol="0"/>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noProof="0"/>
              <a:t>Modifiez les styles du texte du masque</a:t>
            </a:r>
            <a:endParaRPr lang="fr-FR" noProof="0"/>
          </a:p>
        </p:txBody>
      </p:sp>
      <p:sp>
        <p:nvSpPr>
          <p:cNvPr id="22" name="Espace réservé du contenu 2"/>
          <p:cNvSpPr>
            <a:spLocks noGrp="1"/>
          </p:cNvSpPr>
          <p:nvPr>
            <p:ph idx="1" hasCustomPrompt="1"/>
          </p:nvPr>
        </p:nvSpPr>
        <p:spPr>
          <a:xfrm>
            <a:off x="3964290" y="1444649"/>
            <a:ext cx="7694310" cy="4579079"/>
          </a:xfrm>
        </p:spPr>
        <p:txBody>
          <a:bodyPr rtlCol="0">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18" name="Rectangle 17"/>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9"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20"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21"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2"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nvGrpSpPr>
          <p:cNvPr id="24" name="Groupe 23"/>
          <p:cNvGrpSpPr/>
          <p:nvPr userDrawn="1"/>
        </p:nvGrpSpPr>
        <p:grpSpPr>
          <a:xfrm rot="16200000">
            <a:off x="499388" y="-322655"/>
            <a:ext cx="535531" cy="645309"/>
            <a:chOff x="10945855" y="7317026"/>
            <a:chExt cx="2483924" cy="2993104"/>
          </a:xfrm>
        </p:grpSpPr>
        <p:sp>
          <p:nvSpPr>
            <p:cNvPr id="25"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6"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30" name="Forme libre : Forme 23"/>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1"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erci 1">
    <p:spTree>
      <p:nvGrpSpPr>
        <p:cNvPr id="1" name=""/>
        <p:cNvGrpSpPr/>
        <p:nvPr/>
      </p:nvGrpSpPr>
      <p:grpSpPr>
        <a:xfrm>
          <a:off x="0" y="0"/>
          <a:ext cx="0" cy="0"/>
          <a:chOff x="0" y="0"/>
          <a:chExt cx="0" cy="0"/>
        </a:xfrm>
      </p:grpSpPr>
      <p:sp>
        <p:nvSpPr>
          <p:cNvPr id="21" name="Rectangle 20"/>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5" name="Forme libre : Forme 14"/>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6" name="Forme libre : Forme 15"/>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0" name="Forme libre : Forme 19"/>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nvGrpSpPr>
          <p:cNvPr id="6" name="Groupe 5"/>
          <p:cNvGrpSpPr/>
          <p:nvPr userDrawn="1"/>
        </p:nvGrpSpPr>
        <p:grpSpPr>
          <a:xfrm>
            <a:off x="0" y="0"/>
            <a:ext cx="6881966" cy="6858876"/>
            <a:chOff x="-5321" y="1096"/>
            <a:chExt cx="5924073" cy="5904197"/>
          </a:xfrm>
        </p:grpSpPr>
        <p:sp>
          <p:nvSpPr>
            <p:cNvPr id="17" name="Triangle rectangle 16"/>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8" name="Triangle droit 17"/>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9" name="Triangle droit 18"/>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 name="Titre 1"/>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rtl="0"/>
            <a:r>
              <a:rPr lang="fr-FR" noProof="0"/>
              <a:t>Merci</a:t>
            </a:r>
            <a:endParaRPr lang="fr-FR" noProof="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erci 2">
    <p:spTree>
      <p:nvGrpSpPr>
        <p:cNvPr id="1" name=""/>
        <p:cNvGrpSpPr/>
        <p:nvPr/>
      </p:nvGrpSpPr>
      <p:grpSpPr>
        <a:xfrm>
          <a:off x="0" y="0"/>
          <a:ext cx="0" cy="0"/>
          <a:chOff x="0" y="0"/>
          <a:chExt cx="0" cy="0"/>
        </a:xfrm>
      </p:grpSpPr>
      <p:sp>
        <p:nvSpPr>
          <p:cNvPr id="21" name="Rectangle 20"/>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5" name="Forme libre : Forme 14"/>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6" name="Forme libre : Forme 15"/>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0" name="Forme libre : Forme 19"/>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rtl="0"/>
            <a:r>
              <a:rPr lang="fr-FR" noProof="0"/>
              <a:t>Merci</a:t>
            </a:r>
            <a:endParaRPr lang="fr-FR" noProof="0"/>
          </a:p>
        </p:txBody>
      </p:sp>
      <p:sp>
        <p:nvSpPr>
          <p:cNvPr id="35" name="Forme libre : Forme 34"/>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32" name="Forme libre : Forme 31"/>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30" name="Forme libre : Forme 29"/>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9" name="Forme libre : Forme 8"/>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Triangle droit 9"/>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1" name="Forme libre : Forme 10"/>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2" name="Forme libre : Forme 11"/>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3" name="Forme libre : Forme 12"/>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4" name="Forme libre : Forme 13"/>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5" name="Forme libre : Forme 14"/>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grpSp>
        <p:nvGrpSpPr>
          <p:cNvPr id="16" name="Groupe 15"/>
          <p:cNvGrpSpPr/>
          <p:nvPr userDrawn="1"/>
        </p:nvGrpSpPr>
        <p:grpSpPr>
          <a:xfrm rot="16200000">
            <a:off x="431651" y="-917359"/>
            <a:ext cx="1532001" cy="1826463"/>
            <a:chOff x="10800164" y="7142066"/>
            <a:chExt cx="2775293" cy="3308724"/>
          </a:xfrm>
        </p:grpSpPr>
        <p:sp>
          <p:nvSpPr>
            <p:cNvPr id="17" name="Forme libre : Forme 16"/>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8" name="Forme libre : Forme 17"/>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19" name="Groupe 18"/>
          <p:cNvGrpSpPr/>
          <p:nvPr userDrawn="1"/>
        </p:nvGrpSpPr>
        <p:grpSpPr>
          <a:xfrm rot="16200000">
            <a:off x="1992859" y="-497210"/>
            <a:ext cx="818398" cy="986162"/>
            <a:chOff x="10945855" y="7317026"/>
            <a:chExt cx="2483924" cy="2993104"/>
          </a:xfrm>
        </p:grpSpPr>
        <p:sp>
          <p:nvSpPr>
            <p:cNvPr id="20" name="Forme libre : Forme 19"/>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1" name="Forme libre : Forme 20"/>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3" name="Espace réservé du texte 2"/>
          <p:cNvSpPr>
            <a:spLocks noGrp="1"/>
          </p:cNvSpPr>
          <p:nvPr>
            <p:ph type="body" idx="1" hasCustomPrompt="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rtl="0"/>
            <a:r>
              <a:rPr lang="fr-FR" noProof="0"/>
              <a:t>Modifiez les styles du texte du masque</a:t>
            </a:r>
            <a:endParaRPr lang="fr-FR" noProof="0"/>
          </a:p>
        </p:txBody>
      </p:sp>
      <p:sp>
        <p:nvSpPr>
          <p:cNvPr id="22"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23" name="Titre 1"/>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rtl="0"/>
            <a:r>
              <a:rPr lang="fr-FR" noProof="0"/>
              <a:t>Titre de section 01</a:t>
            </a:r>
            <a:endParaRPr lang="fr-FR"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ALT">
    <p:spTree>
      <p:nvGrpSpPr>
        <p:cNvPr id="1" name=""/>
        <p:cNvGrpSpPr/>
        <p:nvPr/>
      </p:nvGrpSpPr>
      <p:grpSpPr>
        <a:xfrm>
          <a:off x="0" y="0"/>
          <a:ext cx="0" cy="0"/>
          <a:chOff x="0" y="0"/>
          <a:chExt cx="0" cy="0"/>
        </a:xfrm>
      </p:grpSpPr>
      <p:sp>
        <p:nvSpPr>
          <p:cNvPr id="22" name="Rectangle 21"/>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4" name="Forme libre : Forme 33"/>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24" name="Forme libre : Forme 23"/>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5" name="Forme libre : Forme 24"/>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nvGrpSpPr>
          <p:cNvPr id="26" name="Groupe 25"/>
          <p:cNvGrpSpPr/>
          <p:nvPr userDrawn="1"/>
        </p:nvGrpSpPr>
        <p:grpSpPr>
          <a:xfrm>
            <a:off x="9776075" y="2057401"/>
            <a:ext cx="4413559" cy="3934444"/>
            <a:chOff x="9222437" y="1088097"/>
            <a:chExt cx="5433318" cy="4843502"/>
          </a:xfrm>
        </p:grpSpPr>
        <p:sp>
          <p:nvSpPr>
            <p:cNvPr id="27" name="Forme libre : Forme 26"/>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28" name="Forme libre : Forme 27"/>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grpSp>
      <p:sp>
        <p:nvSpPr>
          <p:cNvPr id="29" name="Forme libre : Forme 28"/>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30" name="Forme libre : Forme 29"/>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grpSp>
        <p:nvGrpSpPr>
          <p:cNvPr id="31" name="Groupe 30"/>
          <p:cNvGrpSpPr/>
          <p:nvPr userDrawn="1"/>
        </p:nvGrpSpPr>
        <p:grpSpPr>
          <a:xfrm rot="16200000" flipH="1">
            <a:off x="9913705" y="6257994"/>
            <a:ext cx="1052473" cy="1209445"/>
            <a:chOff x="10800165" y="7142066"/>
            <a:chExt cx="2775293" cy="3189215"/>
          </a:xfrm>
        </p:grpSpPr>
        <p:sp>
          <p:nvSpPr>
            <p:cNvPr id="32" name="Forme libre : Forme 31"/>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3" name="Forme libre : Forme 32"/>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 name="Titre 1"/>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rtl="0"/>
            <a:r>
              <a:rPr lang="fr-FR" noProof="0"/>
              <a:t>Titre de section 01</a:t>
            </a:r>
            <a:endParaRPr lang="fr-FR" noProof="0"/>
          </a:p>
        </p:txBody>
      </p:sp>
      <p:sp>
        <p:nvSpPr>
          <p:cNvPr id="3" name="Espace réservé du texte 2"/>
          <p:cNvSpPr>
            <a:spLocks noGrp="1"/>
          </p:cNvSpPr>
          <p:nvPr>
            <p:ph type="body" idx="1" hasCustomPrompt="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rtl="0"/>
            <a:r>
              <a:rPr lang="fr-FR" noProof="0"/>
              <a:t>Modifiez les styles du texte du masque</a:t>
            </a:r>
            <a:endParaRPr lang="fr-FR" noProof="0"/>
          </a:p>
        </p:txBody>
      </p:sp>
      <p:sp>
        <p:nvSpPr>
          <p:cNvPr id="3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e de citation">
    <p:spTree>
      <p:nvGrpSpPr>
        <p:cNvPr id="1" name=""/>
        <p:cNvGrpSpPr/>
        <p:nvPr/>
      </p:nvGrpSpPr>
      <p:grpSpPr>
        <a:xfrm>
          <a:off x="0" y="0"/>
          <a:ext cx="0" cy="0"/>
          <a:chOff x="0" y="0"/>
          <a:chExt cx="0" cy="0"/>
        </a:xfrm>
      </p:grpSpPr>
      <p:sp>
        <p:nvSpPr>
          <p:cNvPr id="22" name="Rectangle 21"/>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4" name="Forme libre : Forme 33"/>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24" name="Forme libre : Forme 23"/>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5" name="Forme libre : Forme 24"/>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4" name="Ovale 3"/>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8" name="Titre 1"/>
          <p:cNvSpPr txBox="1"/>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rtl="0"/>
            <a:r>
              <a:rPr lang="fr-FR" sz="18400" noProof="0">
                <a:solidFill>
                  <a:schemeClr val="accent1">
                    <a:lumMod val="60000"/>
                    <a:lumOff val="40000"/>
                  </a:schemeClr>
                </a:solidFill>
                <a:latin typeface="+mj-lt"/>
              </a:rPr>
              <a:t>“</a:t>
            </a:r>
            <a:endParaRPr lang="fr-FR" sz="18400" noProof="0">
              <a:solidFill>
                <a:schemeClr val="accent1">
                  <a:lumMod val="60000"/>
                  <a:lumOff val="40000"/>
                </a:schemeClr>
              </a:solidFill>
              <a:latin typeface="+mj-lt"/>
            </a:endParaRPr>
          </a:p>
        </p:txBody>
      </p:sp>
      <p:sp>
        <p:nvSpPr>
          <p:cNvPr id="2" name="Titre 1"/>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rtl="0"/>
            <a:r>
              <a:rPr lang="fr-FR" noProof="0"/>
              <a:t>Guillemet</a:t>
            </a:r>
            <a:endParaRPr lang="fr-FR" noProof="0"/>
          </a:p>
        </p:txBody>
      </p:sp>
      <p:sp>
        <p:nvSpPr>
          <p:cNvPr id="19"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one+Titre">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3" name="Espace réservé du texte 22"/>
          <p:cNvSpPr>
            <a:spLocks noGrp="1"/>
          </p:cNvSpPr>
          <p:nvPr>
            <p:ph type="body" sz="quarter" idx="13" hasCustomPrompt="1"/>
          </p:nvPr>
        </p:nvSpPr>
        <p:spPr>
          <a:xfrm>
            <a:off x="444500" y="1625385"/>
            <a:ext cx="6718300" cy="4093243"/>
          </a:xfrm>
        </p:spPr>
        <p:txBody>
          <a:bodyPr rtlCol="0">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uniquement">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4" name="Forme libre : Forme 23"/>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et contenu">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4" name="Forme libre : Forme 23"/>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20" name="Espace réservé du contenu 2"/>
          <p:cNvSpPr>
            <a:spLocks noGrp="1"/>
          </p:cNvSpPr>
          <p:nvPr>
            <p:ph idx="1" hasCustomPrompt="1"/>
          </p:nvPr>
        </p:nvSpPr>
        <p:spPr>
          <a:xfrm>
            <a:off x="443365" y="1825625"/>
            <a:ext cx="11215235" cy="4351338"/>
          </a:xfrm>
        </p:spPr>
        <p:txBody>
          <a:bodyPr rtlCol="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aison">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4" name="Forme libre : Forme 23"/>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25" name="Espace réservé du texte 2"/>
          <p:cNvSpPr>
            <a:spLocks noGrp="1"/>
          </p:cNvSpPr>
          <p:nvPr>
            <p:ph type="body" idx="1" hasCustomPrompt="1"/>
          </p:nvPr>
        </p:nvSpPr>
        <p:spPr>
          <a:xfrm>
            <a:off x="444500" y="1681163"/>
            <a:ext cx="5157787" cy="823912"/>
          </a:xfrm>
        </p:spPr>
        <p:txBody>
          <a:bodyPr rtlCol="0"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endParaRPr lang="fr-FR" noProof="0"/>
          </a:p>
        </p:txBody>
      </p:sp>
      <p:sp>
        <p:nvSpPr>
          <p:cNvPr id="26" name="Espace réservé du texte 4"/>
          <p:cNvSpPr>
            <a:spLocks noGrp="1"/>
          </p:cNvSpPr>
          <p:nvPr>
            <p:ph type="body" sz="quarter" idx="3" hasCustomPrompt="1"/>
          </p:nvPr>
        </p:nvSpPr>
        <p:spPr>
          <a:xfrm>
            <a:off x="6500812" y="1681163"/>
            <a:ext cx="5157788" cy="823912"/>
          </a:xfrm>
        </p:spPr>
        <p:txBody>
          <a:bodyPr rtlCol="0"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endParaRPr lang="fr-FR" noProof="0"/>
          </a:p>
        </p:txBody>
      </p:sp>
      <p:sp>
        <p:nvSpPr>
          <p:cNvPr id="27" name="Espace réservé du contenu 3"/>
          <p:cNvSpPr>
            <a:spLocks noGrp="1"/>
          </p:cNvSpPr>
          <p:nvPr>
            <p:ph sz="half" idx="2" hasCustomPrompt="1"/>
          </p:nvPr>
        </p:nvSpPr>
        <p:spPr>
          <a:xfrm>
            <a:off x="444500" y="2505075"/>
            <a:ext cx="5157787" cy="3684588"/>
          </a:xfrm>
        </p:spPr>
        <p:txBody>
          <a:bodyPr rtlCol="0">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
        <p:nvSpPr>
          <p:cNvPr id="28" name="Espace réservé du contenu 5"/>
          <p:cNvSpPr>
            <a:spLocks noGrp="1"/>
          </p:cNvSpPr>
          <p:nvPr>
            <p:ph sz="quarter" idx="4" hasCustomPrompt="1"/>
          </p:nvPr>
        </p:nvSpPr>
        <p:spPr>
          <a:xfrm>
            <a:off x="6475412" y="2505075"/>
            <a:ext cx="5183188" cy="3684588"/>
          </a:xfrm>
        </p:spPr>
        <p:txBody>
          <a:bodyPr rtlCol="0">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eux conten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9"/>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12" name="Forme libre : Forme 11"/>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Forme libre : Forme 7"/>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Titre 1"/>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rtl="0"/>
            <a:r>
              <a:rPr lang="fr-FR" noProof="0" smtClean="0"/>
              <a:t>Modifiez le style du titre</a:t>
            </a:r>
            <a:endParaRPr lang="fr-FR" noProof="0"/>
          </a:p>
        </p:txBody>
      </p:sp>
      <p:grpSp>
        <p:nvGrpSpPr>
          <p:cNvPr id="15" name="Groupe 14"/>
          <p:cNvGrpSpPr/>
          <p:nvPr userDrawn="1"/>
        </p:nvGrpSpPr>
        <p:grpSpPr>
          <a:xfrm rot="16200000">
            <a:off x="499388" y="-322655"/>
            <a:ext cx="535531" cy="645309"/>
            <a:chOff x="10945855" y="7317026"/>
            <a:chExt cx="2483924" cy="2993104"/>
          </a:xfrm>
        </p:grpSpPr>
        <p:sp>
          <p:nvSpPr>
            <p:cNvPr id="16"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7"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6" name="Groupe 5"/>
          <p:cNvGrpSpPr/>
          <p:nvPr userDrawn="1"/>
        </p:nvGrpSpPr>
        <p:grpSpPr>
          <a:xfrm>
            <a:off x="-1" y="1357409"/>
            <a:ext cx="12192001" cy="4846320"/>
            <a:chOff x="-1" y="1357409"/>
            <a:chExt cx="12192001" cy="4917518"/>
          </a:xfrm>
        </p:grpSpPr>
        <p:sp>
          <p:nvSpPr>
            <p:cNvPr id="19" name="Rectangle : Coin rogné 18"/>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rtl="0"/>
              <a:endParaRPr lang="fr-FR" noProof="0"/>
            </a:p>
          </p:txBody>
        </p:sp>
        <p:sp>
          <p:nvSpPr>
            <p:cNvPr id="3"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24" name="Forme libre : Forme 23"/>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p:cNvSpPr>
            <a:spLocks noGrp="1"/>
          </p:cNvSpPr>
          <p:nvPr>
            <p:ph type="sldNum" sz="quarter" idx="12"/>
          </p:nvPr>
        </p:nvSpPr>
        <p:spPr>
          <a:xfrm>
            <a:off x="11252200" y="6315075"/>
            <a:ext cx="406400" cy="365125"/>
          </a:xfrm>
        </p:spPr>
        <p:txBody>
          <a:bodyPr rtlCol="0"/>
          <a:lstStyle>
            <a:lvl1pPr>
              <a:defRPr sz="1000">
                <a:solidFill>
                  <a:schemeClr val="bg1"/>
                </a:solidFill>
                <a:latin typeface="Trade Gothic LT Pro" panose="020B0503040303020004" pitchFamily="34" charset="0"/>
              </a:defRPr>
            </a:lvl1pPr>
          </a:lstStyle>
          <a:p>
            <a:pPr rtl="0"/>
            <a:fld id="{C263D6C4-4840-40CC-AC84-17E24B3B7BDE}" type="slidenum">
              <a:rPr lang="fr-FR" noProof="0" smtClean="0"/>
            </a:fld>
            <a:endParaRPr lang="fr-FR" noProof="0"/>
          </a:p>
        </p:txBody>
      </p:sp>
      <p:sp>
        <p:nvSpPr>
          <p:cNvPr id="20" name="Espace réservé du contenu 2"/>
          <p:cNvSpPr>
            <a:spLocks noGrp="1"/>
          </p:cNvSpPr>
          <p:nvPr>
            <p:ph sz="half" idx="1" hasCustomPrompt="1"/>
          </p:nvPr>
        </p:nvSpPr>
        <p:spPr>
          <a:xfrm>
            <a:off x="443365" y="1517715"/>
            <a:ext cx="5184437" cy="4659248"/>
          </a:xfrm>
        </p:spPr>
        <p:txBody>
          <a:bodyPr rtlCol="0">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
        <p:nvSpPr>
          <p:cNvPr id="21" name="Espace réservé du contenu 3"/>
          <p:cNvSpPr>
            <a:spLocks noGrp="1"/>
          </p:cNvSpPr>
          <p:nvPr>
            <p:ph sz="half" idx="2" hasCustomPrompt="1"/>
          </p:nvPr>
        </p:nvSpPr>
        <p:spPr>
          <a:xfrm>
            <a:off x="6474163" y="1517715"/>
            <a:ext cx="5184437" cy="4659248"/>
          </a:xfrm>
        </p:spPr>
        <p:txBody>
          <a:bodyPr rtlCol="0">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pPr rtl="0"/>
            <a:r>
              <a:rPr lang="fr-FR" noProof="0"/>
              <a:t>Modifiez le style du titre</a:t>
            </a:r>
            <a:endParaRPr lang="fr-FR" noProof="0"/>
          </a:p>
        </p:txBody>
      </p:sp>
      <p:sp>
        <p:nvSpPr>
          <p:cNvPr id="3" name="Espace réservé du texte 2"/>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rtl="0"/>
            <a:r>
              <a:rPr lang="fr-FR" noProof="0"/>
              <a:t>Modifiez les styles du texte du masque</a:t>
            </a:r>
            <a:endParaRPr lang="fr-FR" noProof="0"/>
          </a:p>
          <a:p>
            <a:pPr lvl="1" rtl="0"/>
            <a:r>
              <a:rPr lang="fr-FR" noProof="0"/>
              <a:t>Deuxième niveau</a:t>
            </a:r>
            <a:endParaRPr lang="fr-FR" noProof="0"/>
          </a:p>
          <a:p>
            <a:pPr lvl="2" rtl="0"/>
            <a:r>
              <a:rPr lang="fr-FR" noProof="0"/>
              <a:t>Troisième niveau</a:t>
            </a:r>
            <a:endParaRPr lang="fr-FR" noProof="0"/>
          </a:p>
          <a:p>
            <a:pPr lvl="3" rtl="0"/>
            <a:r>
              <a:rPr lang="fr-FR" noProof="0"/>
              <a:t>Quatrième niveau</a:t>
            </a:r>
            <a:endParaRPr lang="fr-FR" noProof="0"/>
          </a:p>
          <a:p>
            <a:pPr lvl="4" rtl="0"/>
            <a:r>
              <a:rPr lang="fr-FR" noProof="0"/>
              <a:t>Cinquième niveau</a:t>
            </a:r>
            <a:endParaRPr lang="fr-FR" noProof="0"/>
          </a:p>
        </p:txBody>
      </p:sp>
      <p:sp>
        <p:nvSpPr>
          <p:cNvPr id="6" name="Espace réservé du numéro de diapositive 5"/>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C263D6C4-4840-40CC-AC84-17E24B3B7BDE}" type="slidenum">
              <a:rPr lang="fr-FR" noProof="0" smtClean="0"/>
            </a:fld>
            <a:endParaRPr lang="fr-FR" noProof="0"/>
          </a:p>
        </p:txBody>
      </p:sp>
      <p:sp>
        <p:nvSpPr>
          <p:cNvPr id="5" name="Rectangle 4"/>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7" name="Forme libre : Forme 9"/>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8" name="Forme libre : Forme 17"/>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noProof="0"/>
          </a:p>
        </p:txBody>
      </p:sp>
      <p:sp>
        <p:nvSpPr>
          <p:cNvPr id="9" name="Forme libre : Forme 11"/>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0" name="Forme libre : Forme 7"/>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1" name="Titre 1"/>
          <p:cNvSpPr txBox="1"/>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pPr rtl="0"/>
            <a:r>
              <a:rPr lang="fr-FR" noProof="0">
                <a:latin typeface="+mj-lt"/>
              </a:rPr>
              <a:t>Modifiez le style du titre</a:t>
            </a:r>
            <a:endParaRPr lang="fr-FR" noProof="0">
              <a:latin typeface="+mj-lt"/>
            </a:endParaRPr>
          </a:p>
        </p:txBody>
      </p:sp>
      <p:grpSp>
        <p:nvGrpSpPr>
          <p:cNvPr id="12" name="Groupe 11"/>
          <p:cNvGrpSpPr/>
          <p:nvPr userDrawn="1"/>
        </p:nvGrpSpPr>
        <p:grpSpPr>
          <a:xfrm rot="16200000">
            <a:off x="499388" y="-322655"/>
            <a:ext cx="535531" cy="645309"/>
            <a:chOff x="10945855" y="7317026"/>
            <a:chExt cx="2483924" cy="2993104"/>
          </a:xfrm>
        </p:grpSpPr>
        <p:sp>
          <p:nvSpPr>
            <p:cNvPr id="13" name="Forme libre : Forme 15"/>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4" name="Forme libre : Forme 16"/>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grpSp>
        <p:nvGrpSpPr>
          <p:cNvPr id="15" name="Groupe 14"/>
          <p:cNvGrpSpPr/>
          <p:nvPr userDrawn="1"/>
        </p:nvGrpSpPr>
        <p:grpSpPr>
          <a:xfrm>
            <a:off x="-1" y="1357409"/>
            <a:ext cx="12192001" cy="4846320"/>
            <a:chOff x="-1" y="1357409"/>
            <a:chExt cx="12192001" cy="4917518"/>
          </a:xfrm>
        </p:grpSpPr>
        <p:sp>
          <p:nvSpPr>
            <p:cNvPr id="16" name="Rectangle : Coin rogné 18"/>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rtl="0"/>
              <a:endParaRPr lang="fr-FR" noProof="0"/>
            </a:p>
          </p:txBody>
        </p:sp>
        <p:sp>
          <p:nvSpPr>
            <p:cNvPr id="17" name="Rectangle : Coin rogné 2"/>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grpSp>
      <p:sp>
        <p:nvSpPr>
          <p:cNvPr id="18" name="Forme libre : Forme 23"/>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9" name="Espace réservé du numéro de diapositive 4"/>
          <p:cNvSpPr txBox="1"/>
          <p:nvPr userDrawn="1"/>
        </p:nvSpPr>
        <p:spPr>
          <a:xfrm>
            <a:off x="11252200" y="6315075"/>
            <a:ext cx="406400" cy="365125"/>
          </a:xfrm>
          <a:prstGeom prst="rect">
            <a:avLst/>
          </a:prstGeom>
        </p:spPr>
        <p:txBody>
          <a:bodyPr rtlCol="0"/>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fld id="{C263D6C4-4840-40CC-AC84-17E24B3B7BDE}" type="slidenum">
              <a:rPr lang="fr-FR" noProof="0" smtClean="0"/>
            </a:fld>
            <a:endParaRPr lang="fr-FR" noProof="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10.jpeg"/></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6.xml"/><Relationship Id="rId7" Type="http://schemas.openxmlformats.org/officeDocument/2006/relationships/image" Target="../media/image17.jpeg"/><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png"/><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image" Target="../media/image1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6.xml"/><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image" Target="../media/image6.jpeg"/><Relationship Id="rId1" Type="http://schemas.openxmlformats.org/officeDocument/2006/relationships/image" Target="../media/image5.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6.xml"/><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image" Target="../media/image7.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1313815" y="2379345"/>
            <a:ext cx="9887585" cy="2828925"/>
          </a:xfrm>
        </p:spPr>
        <p:txBody>
          <a:bodyPr rtlCol="0"/>
          <a:lstStyle/>
          <a:p>
            <a:pPr algn="ctr" rtl="0"/>
            <a:r>
              <a:rPr lang="en-US" altLang="fr-FR" dirty="0"/>
              <a:t>Careers in science and technology</a:t>
            </a:r>
            <a:endParaRPr lang="en-US" altLang="fr-FR" dirty="0"/>
          </a:p>
        </p:txBody>
      </p:sp>
      <p:sp>
        <p:nvSpPr>
          <p:cNvPr id="3" name="Sous-titre 2"/>
          <p:cNvSpPr>
            <a:spLocks noGrp="1"/>
          </p:cNvSpPr>
          <p:nvPr>
            <p:ph type="subTitle" idx="1"/>
          </p:nvPr>
        </p:nvSpPr>
        <p:spPr>
          <a:xfrm>
            <a:off x="3152469" y="5591351"/>
            <a:ext cx="7077456" cy="868680"/>
          </a:xfrm>
        </p:spPr>
        <p:txBody>
          <a:bodyPr rtlCol="0"/>
          <a:lstStyle/>
          <a:p>
            <a:pPr marL="0" indent="0" rtl="0">
              <a:buNone/>
            </a:pPr>
            <a:r>
              <a:rPr lang="en-US" altLang="fr-FR" dirty="0"/>
              <a:t>LMD 1st Year Science and Technology Course</a:t>
            </a:r>
            <a:endParaRPr lang="en-US" altLang="fr-FR" dirty="0"/>
          </a:p>
        </p:txBody>
      </p:sp>
      <p:sp>
        <p:nvSpPr>
          <p:cNvPr id="4" name="Sous-titre 2"/>
          <p:cNvSpPr txBox="1"/>
          <p:nvPr/>
        </p:nvSpPr>
        <p:spPr>
          <a:xfrm>
            <a:off x="4492225" y="298292"/>
            <a:ext cx="7077456" cy="138038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chemeClr val="accent2"/>
              </a:buClr>
              <a:buFont typeface="Arial" panose="020B0604020202020204" pitchFamily="34" charset="0"/>
              <a:buNone/>
              <a:defRPr lang="en-GB" sz="1800" kern="1200" spc="300" dirty="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altLang="fr-FR" dirty="0"/>
              <a:t>People's Democratic Republic of Algeria</a:t>
            </a:r>
            <a:endParaRPr lang="en-US" altLang="fr-FR" dirty="0"/>
          </a:p>
          <a:p>
            <a:pPr algn="ctr"/>
            <a:r>
              <a:rPr lang="en-US" altLang="fr-FR" dirty="0"/>
              <a:t>Ministry of Higher Education and Scientific Research</a:t>
            </a:r>
            <a:endParaRPr lang="en-US" altLang="fr-FR" dirty="0"/>
          </a:p>
          <a:p>
            <a:pPr algn="ctr"/>
            <a:r>
              <a:rPr lang="en-US" altLang="fr-FR" dirty="0"/>
              <a:t>Badji Mokhtar University</a:t>
            </a:r>
            <a:endParaRPr lang="en-US" altLang="fr-FR" dirty="0"/>
          </a:p>
        </p:txBody>
      </p:sp>
      <p:pic>
        <p:nvPicPr>
          <p:cNvPr id="1026" name="Picture 2" descr="univ-annaba"/>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585085" y="1062355"/>
            <a:ext cx="1765300" cy="139001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444500" y="1621596"/>
            <a:ext cx="2877185" cy="460375"/>
          </a:xfrm>
          <a:prstGeom prst="rect">
            <a:avLst/>
          </a:prstGeom>
        </p:spPr>
        <p:txBody>
          <a:bodyPr wrap="none">
            <a:spAutoFit/>
          </a:bodyPr>
          <a:lstStyle/>
          <a:p>
            <a:pPr algn="l"/>
            <a:r>
              <a:rPr lang="en-US" altLang="fr-FR" sz="2400" dirty="0">
                <a:solidFill>
                  <a:srgbClr val="FFC000"/>
                </a:solidFill>
              </a:rPr>
              <a:t>Fields of application</a:t>
            </a:r>
            <a:endParaRPr lang="en-US" altLang="fr-FR" sz="2400" dirty="0">
              <a:solidFill>
                <a:srgbClr val="FFC000"/>
              </a:solidFill>
            </a:endParaRPr>
          </a:p>
        </p:txBody>
      </p:sp>
      <p:sp>
        <p:nvSpPr>
          <p:cNvPr id="5" name="object 3"/>
          <p:cNvSpPr txBox="1"/>
          <p:nvPr/>
        </p:nvSpPr>
        <p:spPr>
          <a:xfrm>
            <a:off x="444499" y="2198079"/>
            <a:ext cx="10064661" cy="3757295"/>
          </a:xfrm>
          <a:prstGeom prst="rect">
            <a:avLst/>
          </a:prstGeom>
        </p:spPr>
        <p:txBody>
          <a:bodyPr vert="horz" wrap="square" lIns="0" tIns="12700" rIns="0" bIns="0" rtlCol="0">
            <a:spAutoFit/>
          </a:bodyPr>
          <a:lstStyle/>
          <a:p>
            <a:pPr marL="355600" indent="-342900">
              <a:spcBef>
                <a:spcPts val="100"/>
              </a:spcBef>
              <a:buFont typeface="Arial" panose="020B0604020202020204"/>
              <a:buChar char="•"/>
              <a:tabLst>
                <a:tab pos="354965" algn="l"/>
                <a:tab pos="355600" algn="l"/>
                <a:tab pos="815340" algn="l"/>
                <a:tab pos="1522730" algn="l"/>
                <a:tab pos="3709670" algn="l"/>
                <a:tab pos="4728210" algn="l"/>
                <a:tab pos="5305425" algn="l"/>
              </a:tabLst>
            </a:pPr>
            <a:r>
              <a:rPr lang="en-US" altLang="fr-FR" sz="2400" dirty="0">
                <a:solidFill>
                  <a:srgbClr val="63B7C6"/>
                </a:solidFill>
                <a:latin typeface="Calibri" panose="020F0502020204030204"/>
                <a:cs typeface="Calibri" panose="020F0502020204030204"/>
              </a:rPr>
              <a:t>It is extremely broad and concerns a great many industrial companies in the fields of:</a:t>
            </a:r>
            <a:endParaRPr lang="en-US" altLang="fr-FR" sz="2400" dirty="0">
              <a:solidFill>
                <a:srgbClr val="63B7C6"/>
              </a:solidFill>
              <a:latin typeface="Calibri" panose="020F0502020204030204"/>
              <a:cs typeface="Calibri" panose="020F0502020204030204"/>
            </a:endParaRPr>
          </a:p>
          <a:p>
            <a:pPr marL="355600" indent="-342900">
              <a:spcBef>
                <a:spcPts val="100"/>
              </a:spcBef>
              <a:buFont typeface="Arial" panose="020B0604020202020204"/>
              <a:buChar char="•"/>
              <a:tabLst>
                <a:tab pos="354965" algn="l"/>
                <a:tab pos="355600" algn="l"/>
                <a:tab pos="815340" algn="l"/>
                <a:tab pos="1522730" algn="l"/>
                <a:tab pos="3709670" algn="l"/>
                <a:tab pos="4728210" algn="l"/>
                <a:tab pos="5305425" algn="l"/>
              </a:tabLst>
            </a:pPr>
            <a:r>
              <a:rPr lang="en-US" altLang="fr-FR" sz="2400" dirty="0">
                <a:solidFill>
                  <a:srgbClr val="63B7C6"/>
                </a:solidFill>
                <a:latin typeface="Calibri" panose="020F0502020204030204"/>
                <a:cs typeface="Calibri" panose="020F0502020204030204"/>
              </a:rPr>
              <a:t>electrical energy production and transmission (thermal power plants, nuclear power plants, solar power plants, wind farms, electricity transmission networks, transformer stations, etc.)</a:t>
            </a:r>
            <a:endParaRPr lang="en-US" altLang="fr-FR" sz="2400" dirty="0">
              <a:solidFill>
                <a:srgbClr val="63B7C6"/>
              </a:solidFill>
              <a:latin typeface="Calibri" panose="020F0502020204030204"/>
              <a:cs typeface="Calibri" panose="020F0502020204030204"/>
            </a:endParaRPr>
          </a:p>
          <a:p>
            <a:pPr marL="355600" indent="-342900">
              <a:spcBef>
                <a:spcPts val="100"/>
              </a:spcBef>
              <a:buFont typeface="Arial" panose="020B0604020202020204"/>
              <a:buChar char="•"/>
              <a:tabLst>
                <a:tab pos="354965" algn="l"/>
                <a:tab pos="355600" algn="l"/>
                <a:tab pos="815340" algn="l"/>
                <a:tab pos="1522730" algn="l"/>
                <a:tab pos="3709670" algn="l"/>
                <a:tab pos="4728210" algn="l"/>
                <a:tab pos="5305425" algn="l"/>
              </a:tabLst>
            </a:pPr>
            <a:endParaRPr lang="en-US" altLang="fr-FR" sz="2400" dirty="0">
              <a:solidFill>
                <a:srgbClr val="63B7C6"/>
              </a:solidFill>
              <a:latin typeface="Calibri" panose="020F0502020204030204"/>
              <a:cs typeface="Calibri" panose="020F0502020204030204"/>
            </a:endParaRPr>
          </a:p>
          <a:p>
            <a:pPr marL="355600" indent="-342900">
              <a:spcBef>
                <a:spcPts val="100"/>
              </a:spcBef>
              <a:buFont typeface="Arial" panose="020B0604020202020204"/>
              <a:buChar char="•"/>
              <a:tabLst>
                <a:tab pos="354965" algn="l"/>
                <a:tab pos="355600" algn="l"/>
                <a:tab pos="815340" algn="l"/>
                <a:tab pos="1522730" algn="l"/>
                <a:tab pos="3709670" algn="l"/>
                <a:tab pos="4728210" algn="l"/>
                <a:tab pos="5305425" algn="l"/>
              </a:tabLst>
            </a:pPr>
            <a:r>
              <a:rPr lang="en-US" altLang="fr-FR" sz="2400" dirty="0">
                <a:solidFill>
                  <a:srgbClr val="63B7C6"/>
                </a:solidFill>
                <a:latin typeface="Calibri" panose="020F0502020204030204"/>
                <a:cs typeface="Calibri" panose="020F0502020204030204"/>
              </a:rPr>
              <a:t>manufacturing of electrical equipment (electric motors, circuit breakers, contactors, switches, etc.)</a:t>
            </a:r>
            <a:endParaRPr lang="en-US" altLang="fr-FR" sz="2400" dirty="0">
              <a:solidFill>
                <a:srgbClr val="63B7C6"/>
              </a:solidFill>
              <a:latin typeface="Calibri" panose="020F0502020204030204"/>
              <a:cs typeface="Calibri" panose="020F0502020204030204"/>
            </a:endParaRPr>
          </a:p>
          <a:p>
            <a:pPr marL="355600" indent="-342900">
              <a:spcBef>
                <a:spcPts val="100"/>
              </a:spcBef>
              <a:buFont typeface="Arial" panose="020B0604020202020204"/>
              <a:buChar char="•"/>
              <a:tabLst>
                <a:tab pos="354965" algn="l"/>
                <a:tab pos="355600" algn="l"/>
                <a:tab pos="815340" algn="l"/>
                <a:tab pos="1522730" algn="l"/>
                <a:tab pos="3709670" algn="l"/>
                <a:tab pos="4728210" algn="l"/>
                <a:tab pos="5305425" algn="l"/>
              </a:tabLst>
            </a:pPr>
            <a:r>
              <a:rPr lang="en-US" altLang="fr-FR" sz="2400" dirty="0">
                <a:solidFill>
                  <a:srgbClr val="63B7C6"/>
                </a:solidFill>
                <a:latin typeface="Calibri" panose="020F0502020204030204"/>
                <a:cs typeface="Calibri" panose="020F0502020204030204"/>
              </a:rPr>
              <a:t>Electrotechnics is closely linked to electronics and automation, which it frequently uses, particularly for motor control</a:t>
            </a:r>
            <a:endParaRPr lang="en-US" altLang="fr-FR" sz="2400" dirty="0">
              <a:solidFill>
                <a:srgbClr val="63B7C6"/>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225559" y="1634475"/>
            <a:ext cx="3978275" cy="460375"/>
          </a:xfrm>
          <a:prstGeom prst="rect">
            <a:avLst/>
          </a:prstGeom>
        </p:spPr>
        <p:txBody>
          <a:bodyPr wrap="none">
            <a:spAutoFit/>
          </a:bodyPr>
          <a:lstStyle/>
          <a:p>
            <a:pPr algn="l"/>
            <a:r>
              <a:rPr lang="en-US" altLang="fr-FR" sz="2400" dirty="0">
                <a:solidFill>
                  <a:srgbClr val="FFC000"/>
                </a:solidFill>
              </a:rPr>
              <a:t>Electrotechnical professions</a:t>
            </a:r>
            <a:endParaRPr lang="en-US" altLang="fr-FR" sz="2400" dirty="0">
              <a:solidFill>
                <a:srgbClr val="FFC000"/>
              </a:solidFill>
            </a:endParaRPr>
          </a:p>
        </p:txBody>
      </p:sp>
      <p:sp>
        <p:nvSpPr>
          <p:cNvPr id="5" name="object 3"/>
          <p:cNvSpPr txBox="1"/>
          <p:nvPr/>
        </p:nvSpPr>
        <p:spPr>
          <a:xfrm>
            <a:off x="934865" y="2096140"/>
            <a:ext cx="7876540" cy="3683635"/>
          </a:xfrm>
          <a:prstGeom prst="rect">
            <a:avLst/>
          </a:prstGeom>
        </p:spPr>
        <p:txBody>
          <a:bodyPr vert="horz" wrap="square" lIns="0" tIns="104139" rIns="0" bIns="0" rtlCol="0">
            <a:spAutoFit/>
          </a:bodyPr>
          <a:lstStyle/>
          <a:p>
            <a:pPr marL="355600" marR="72390" indent="-342900">
              <a:lnSpc>
                <a:spcPct val="80000"/>
              </a:lnSpc>
              <a:spcBef>
                <a:spcPts val="82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The professional fields encompassing the electrotechnical trades include the following areas:</a:t>
            </a:r>
            <a:endParaRPr lang="en-US" altLang="fr-FR" sz="2400" dirty="0">
              <a:solidFill>
                <a:srgbClr val="63B7C6"/>
              </a:solidFill>
              <a:latin typeface="Calibri" panose="020F0502020204030204"/>
              <a:cs typeface="Calibri" panose="020F0502020204030204"/>
            </a:endParaRPr>
          </a:p>
          <a:p>
            <a:pPr marL="355600" marR="72390" indent="-342900">
              <a:lnSpc>
                <a:spcPct val="80000"/>
              </a:lnSpc>
              <a:spcBef>
                <a:spcPts val="82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Electrical machinery (electric motors, generators, alternators, converters, etc.),</a:t>
            </a:r>
            <a:endParaRPr lang="en-US" altLang="fr-FR" sz="2400" dirty="0">
              <a:solidFill>
                <a:srgbClr val="63B7C6"/>
              </a:solidFill>
              <a:latin typeface="Calibri" panose="020F0502020204030204"/>
              <a:cs typeface="Calibri" panose="020F0502020204030204"/>
            </a:endParaRPr>
          </a:p>
          <a:p>
            <a:pPr marL="355600" marR="72390" indent="-342900">
              <a:lnSpc>
                <a:spcPct val="80000"/>
              </a:lnSpc>
              <a:spcBef>
                <a:spcPts val="82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Voltage transformers,</a:t>
            </a:r>
            <a:endParaRPr lang="en-US" altLang="fr-FR" sz="2400" dirty="0">
              <a:solidFill>
                <a:srgbClr val="63B7C6"/>
              </a:solidFill>
              <a:latin typeface="Calibri" panose="020F0502020204030204"/>
              <a:cs typeface="Calibri" panose="020F0502020204030204"/>
            </a:endParaRPr>
          </a:p>
          <a:p>
            <a:pPr marL="355600" marR="72390" indent="-342900">
              <a:lnSpc>
                <a:spcPct val="80000"/>
              </a:lnSpc>
              <a:spcBef>
                <a:spcPts val="82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Electrical networks (LV, MV, HV),</a:t>
            </a:r>
            <a:endParaRPr lang="en-US" altLang="fr-FR" sz="2400" dirty="0">
              <a:solidFill>
                <a:srgbClr val="63B7C6"/>
              </a:solidFill>
              <a:latin typeface="Calibri" panose="020F0502020204030204"/>
              <a:cs typeface="Calibri" panose="020F0502020204030204"/>
            </a:endParaRPr>
          </a:p>
          <a:p>
            <a:pPr marL="355600" marR="72390" indent="-342900">
              <a:lnSpc>
                <a:spcPct val="80000"/>
              </a:lnSpc>
              <a:spcBef>
                <a:spcPts val="82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Energy storage (batteries, capacitors),</a:t>
            </a:r>
            <a:endParaRPr lang="en-US" altLang="fr-FR" sz="2400" dirty="0">
              <a:solidFill>
                <a:srgbClr val="63B7C6"/>
              </a:solidFill>
              <a:latin typeface="Calibri" panose="020F0502020204030204"/>
              <a:cs typeface="Calibri" panose="020F0502020204030204"/>
            </a:endParaRPr>
          </a:p>
          <a:p>
            <a:pPr marL="355600" marR="72390" indent="-342900">
              <a:lnSpc>
                <a:spcPct val="80000"/>
              </a:lnSpc>
              <a:spcBef>
                <a:spcPts val="82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Electrical installation and safety equipment (meters, circuit breakers, disconnectors, electrical cables, etc.)</a:t>
            </a:r>
            <a:endParaRPr lang="en-US" altLang="fr-FR" sz="2400" dirty="0">
              <a:solidFill>
                <a:srgbClr val="63B7C6"/>
              </a:solidFill>
              <a:latin typeface="Calibri" panose="020F0502020204030204"/>
              <a:cs typeface="Calibri" panose="020F0502020204030204"/>
            </a:endParaRPr>
          </a:p>
          <a:p>
            <a:pPr marL="355600" marR="72390" indent="-342900">
              <a:lnSpc>
                <a:spcPct val="80000"/>
              </a:lnSpc>
              <a:spcBef>
                <a:spcPts val="82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 ….</a:t>
            </a:r>
            <a:endParaRPr lang="en-US" altLang="fr-FR" sz="2400" dirty="0">
              <a:solidFill>
                <a:srgbClr val="63B7C6"/>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264196" y="1428413"/>
            <a:ext cx="3503295" cy="460375"/>
          </a:xfrm>
          <a:prstGeom prst="rect">
            <a:avLst/>
          </a:prstGeom>
        </p:spPr>
        <p:txBody>
          <a:bodyPr wrap="none">
            <a:spAutoFit/>
          </a:bodyPr>
          <a:lstStyle/>
          <a:p>
            <a:pPr algn="l"/>
            <a:r>
              <a:rPr lang="en-US" altLang="fr-FR" sz="2400" dirty="0">
                <a:solidFill>
                  <a:srgbClr val="FFC000"/>
                </a:solidFill>
              </a:rPr>
              <a:t>Communication systems</a:t>
            </a:r>
            <a:endParaRPr lang="en-US" altLang="fr-FR" sz="2400" dirty="0">
              <a:solidFill>
                <a:srgbClr val="FFC000"/>
              </a:solidFill>
            </a:endParaRPr>
          </a:p>
        </p:txBody>
      </p:sp>
      <p:sp>
        <p:nvSpPr>
          <p:cNvPr id="5" name="object 3"/>
          <p:cNvSpPr/>
          <p:nvPr/>
        </p:nvSpPr>
        <p:spPr>
          <a:xfrm>
            <a:off x="1395083" y="1929136"/>
            <a:ext cx="8177898" cy="4385939"/>
          </a:xfrm>
          <a:prstGeom prst="rect">
            <a:avLst/>
          </a:prstGeom>
          <a:blipFill>
            <a:blip r:embed="rId1" cstate="print"/>
            <a:stretch>
              <a:fillRect/>
            </a:stretch>
          </a:blipFill>
        </p:spPr>
        <p:txBody>
          <a:bodyPr wrap="square" lIns="0" tIns="0" rIns="0" bIns="0" rtlCol="0"/>
          <a:lstStyle/>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object 2"/>
          <p:cNvSpPr txBox="1"/>
          <p:nvPr/>
        </p:nvSpPr>
        <p:spPr>
          <a:xfrm>
            <a:off x="505460" y="1577129"/>
            <a:ext cx="2007870" cy="381635"/>
          </a:xfrm>
          <a:prstGeom prst="rect">
            <a:avLst/>
          </a:prstGeom>
        </p:spPr>
        <p:txBody>
          <a:bodyPr vert="horz" wrap="square" lIns="0" tIns="12700" rIns="0" bIns="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mj-lt"/>
                <a:ea typeface="+mj-ea"/>
                <a:cs typeface="+mj-cs"/>
              </a:defRPr>
            </a:lvl1pPr>
          </a:lstStyle>
          <a:p>
            <a:pPr marL="12700">
              <a:lnSpc>
                <a:spcPct val="100000"/>
              </a:lnSpc>
              <a:spcBef>
                <a:spcPts val="100"/>
              </a:spcBef>
            </a:pPr>
            <a:r>
              <a:rPr lang="en-US" altLang="fr-FR" sz="2400" dirty="0">
                <a:solidFill>
                  <a:srgbClr val="FFC000"/>
                </a:solidFill>
                <a:latin typeface="Calibri" panose="020F0502020204030204"/>
                <a:cs typeface="Calibri" panose="020F0502020204030204"/>
              </a:rPr>
              <a:t>Function</a:t>
            </a:r>
            <a:endParaRPr lang="en-US" altLang="fr-FR" sz="2400" dirty="0">
              <a:solidFill>
                <a:srgbClr val="FFC000"/>
              </a:solidFill>
              <a:latin typeface="Calibri" panose="020F0502020204030204"/>
              <a:cs typeface="Calibri" panose="020F0502020204030204"/>
            </a:endParaRPr>
          </a:p>
        </p:txBody>
      </p:sp>
      <p:sp>
        <p:nvSpPr>
          <p:cNvPr id="5" name="object 3"/>
          <p:cNvSpPr txBox="1"/>
          <p:nvPr/>
        </p:nvSpPr>
        <p:spPr>
          <a:xfrm>
            <a:off x="1153807" y="2194590"/>
            <a:ext cx="8081009" cy="2194560"/>
          </a:xfrm>
          <a:prstGeom prst="rect">
            <a:avLst/>
          </a:prstGeom>
        </p:spPr>
        <p:txBody>
          <a:bodyPr vert="horz" wrap="square" lIns="0" tIns="13335" rIns="0" bIns="0" rtlCol="0">
            <a:spAutoFit/>
          </a:bodyPr>
          <a:lstStyle/>
          <a:p>
            <a:pPr marL="12700" marR="5080" algn="just">
              <a:spcBef>
                <a:spcPts val="105"/>
              </a:spcBef>
            </a:pPr>
            <a:r>
              <a:rPr lang="en-US" altLang="fr-FR" sz="2000" dirty="0">
                <a:solidFill>
                  <a:srgbClr val="63B7C6"/>
                </a:solidFill>
                <a:latin typeface="Calibri" panose="020F0502020204030204"/>
                <a:cs typeface="Calibri" panose="020F0502020204030204"/>
              </a:rPr>
              <a:t>A communication system's function is to ensure the transport of information between a transmitter and one (or more) receiver(s) connected by a communication channel or medium. This information is transported in the form of a signal. Examples of communication systems outside the field of computing include: the telephone, television, and hi-fi equipment.</a:t>
            </a:r>
            <a:endParaRPr lang="en-US" altLang="fr-FR" sz="2000" dirty="0">
              <a:solidFill>
                <a:srgbClr val="63B7C6"/>
              </a:solidFill>
              <a:latin typeface="Calibri" panose="020F0502020204030204"/>
              <a:cs typeface="Calibri" panose="020F0502020204030204"/>
            </a:endParaRPr>
          </a:p>
          <a:p>
            <a:pPr marL="12700" marR="5080" algn="just">
              <a:spcBef>
                <a:spcPts val="105"/>
              </a:spcBef>
            </a:pPr>
            <a:endParaRPr lang="fr-FR" sz="2000" dirty="0">
              <a:solidFill>
                <a:srgbClr val="63B7C6"/>
              </a:solidFill>
              <a:latin typeface="Calibri" panose="020F0502020204030204"/>
              <a:cs typeface="Calibri" panose="020F0502020204030204"/>
            </a:endParaRPr>
          </a:p>
          <a:p>
            <a:pPr marL="12700" marR="5080" algn="just">
              <a:lnSpc>
                <a:spcPct val="100000"/>
              </a:lnSpc>
              <a:spcBef>
                <a:spcPts val="105"/>
              </a:spcBef>
            </a:pPr>
            <a:endParaRPr sz="2000" dirty="0">
              <a:solidFill>
                <a:srgbClr val="63B7C6"/>
              </a:solidFill>
              <a:latin typeface="Calibri" panose="020F0502020204030204"/>
              <a:cs typeface="Calibri" panose="020F0502020204030204"/>
            </a:endParaRPr>
          </a:p>
        </p:txBody>
      </p:sp>
      <p:sp>
        <p:nvSpPr>
          <p:cNvPr id="6" name="object 5"/>
          <p:cNvSpPr txBox="1"/>
          <p:nvPr/>
        </p:nvSpPr>
        <p:spPr>
          <a:xfrm>
            <a:off x="1317497" y="3130423"/>
            <a:ext cx="8073390" cy="321242"/>
          </a:xfrm>
          <a:prstGeom prst="rect">
            <a:avLst/>
          </a:prstGeom>
        </p:spPr>
        <p:txBody>
          <a:bodyPr vert="horz" wrap="square" lIns="0" tIns="13335" rIns="0" bIns="0" rtlCol="0">
            <a:spAutoFit/>
          </a:bodyPr>
          <a:lstStyle/>
          <a:p>
            <a:pPr marR="6350" algn="r">
              <a:lnSpc>
                <a:spcPct val="100000"/>
              </a:lnSpc>
              <a:spcBef>
                <a:spcPts val="105"/>
              </a:spcBef>
              <a:tabLst>
                <a:tab pos="2369820" algn="l"/>
                <a:tab pos="3282315" algn="l"/>
                <a:tab pos="5066030" algn="l"/>
                <a:tab pos="5664835" algn="l"/>
                <a:tab pos="7440930" algn="l"/>
              </a:tabLst>
            </a:pPr>
            <a:r>
              <a:rPr sz="2000" dirty="0">
                <a:solidFill>
                  <a:srgbClr val="63B7C6"/>
                </a:solidFill>
                <a:latin typeface="Calibri" panose="020F0502020204030204"/>
                <a:cs typeface="Calibri" panose="020F0502020204030204"/>
              </a:rPr>
              <a:t>					</a:t>
            </a:r>
            <a:endParaRPr sz="2000" dirty="0">
              <a:solidFill>
                <a:srgbClr val="63B7C6"/>
              </a:solidFill>
              <a:latin typeface="Calibri" panose="020F0502020204030204"/>
              <a:cs typeface="Calibri" panose="020F0502020204030204"/>
            </a:endParaRPr>
          </a:p>
        </p:txBody>
      </p:sp>
      <p:grpSp>
        <p:nvGrpSpPr>
          <p:cNvPr id="8" name="Groupe 7"/>
          <p:cNvGrpSpPr/>
          <p:nvPr/>
        </p:nvGrpSpPr>
        <p:grpSpPr>
          <a:xfrm>
            <a:off x="958976" y="3935115"/>
            <a:ext cx="8790431" cy="1615440"/>
            <a:chOff x="1021080" y="5029200"/>
            <a:chExt cx="8790431" cy="1615440"/>
          </a:xfrm>
        </p:grpSpPr>
        <p:sp>
          <p:nvSpPr>
            <p:cNvPr id="9" name="object 7"/>
            <p:cNvSpPr/>
            <p:nvPr/>
          </p:nvSpPr>
          <p:spPr>
            <a:xfrm>
              <a:off x="1021080" y="5029200"/>
              <a:ext cx="1554480" cy="1097280"/>
            </a:xfrm>
            <a:prstGeom prst="rect">
              <a:avLst/>
            </a:prstGeom>
            <a:blipFill>
              <a:blip r:embed="rId1" cstate="print"/>
              <a:stretch>
                <a:fillRect/>
              </a:stretch>
            </a:blipFill>
          </p:spPr>
          <p:txBody>
            <a:bodyPr wrap="square" lIns="0" tIns="0" rIns="0" bIns="0" rtlCol="0"/>
            <a:lstStyle/>
            <a:p/>
          </p:txBody>
        </p:sp>
        <p:sp>
          <p:nvSpPr>
            <p:cNvPr id="10" name="object 8"/>
            <p:cNvSpPr/>
            <p:nvPr/>
          </p:nvSpPr>
          <p:spPr>
            <a:xfrm>
              <a:off x="2590800" y="5029200"/>
              <a:ext cx="7220711" cy="1615440"/>
            </a:xfrm>
            <a:prstGeom prst="rect">
              <a:avLst/>
            </a:prstGeom>
            <a:blipFill>
              <a:blip r:embed="rId2" cstate="print"/>
              <a:stretch>
                <a:fillRect/>
              </a:stretch>
            </a:blipFill>
          </p:spPr>
          <p:txBody>
            <a:bodyPr wrap="square" lIns="0" tIns="0" rIns="0" bIns="0" rtlCol="0"/>
            <a:lstStyle/>
            <a:p/>
          </p:txBody>
        </p:sp>
        <p:sp>
          <p:nvSpPr>
            <p:cNvPr id="11" name="object 9"/>
            <p:cNvSpPr/>
            <p:nvPr/>
          </p:nvSpPr>
          <p:spPr>
            <a:xfrm>
              <a:off x="6096000" y="6425185"/>
              <a:ext cx="182879" cy="198119"/>
            </a:xfrm>
            <a:prstGeom prst="rect">
              <a:avLst/>
            </a:prstGeom>
            <a:blipFill>
              <a:blip r:embed="rId3" cstate="print"/>
              <a:stretch>
                <a:fillRect/>
              </a:stretch>
            </a:blipFill>
          </p:spPr>
          <p:txBody>
            <a:bodyPr wrap="square" lIns="0" tIns="0" rIns="0" bIns="0" rtlCol="0"/>
            <a:lstStyle/>
            <a:p/>
          </p:txBody>
        </p:sp>
        <p:sp>
          <p:nvSpPr>
            <p:cNvPr id="12" name="object 10"/>
            <p:cNvSpPr/>
            <p:nvPr/>
          </p:nvSpPr>
          <p:spPr>
            <a:xfrm>
              <a:off x="7555605" y="6382808"/>
              <a:ext cx="121920" cy="182879"/>
            </a:xfrm>
            <a:prstGeom prst="rect">
              <a:avLst/>
            </a:prstGeom>
            <a:blipFill>
              <a:blip r:embed="rId4" cstate="print"/>
              <a:stretch>
                <a:fillRect/>
              </a:stretch>
            </a:blipFill>
          </p:spPr>
          <p:txBody>
            <a:bodyPr wrap="square" lIns="0" tIns="0" rIns="0" bIns="0" rtlCol="0"/>
            <a:lstStyle/>
            <a:p/>
          </p:txBody>
        </p:sp>
        <p:sp>
          <p:nvSpPr>
            <p:cNvPr id="13" name="object 11"/>
            <p:cNvSpPr/>
            <p:nvPr/>
          </p:nvSpPr>
          <p:spPr>
            <a:xfrm>
              <a:off x="6278879" y="6463284"/>
              <a:ext cx="640079" cy="176784"/>
            </a:xfrm>
            <a:prstGeom prst="rect">
              <a:avLst/>
            </a:prstGeom>
            <a:blipFill>
              <a:blip r:embed="rId5" cstate="print"/>
              <a:stretch>
                <a:fillRect/>
              </a:stretch>
            </a:blipFill>
          </p:spPr>
          <p:txBody>
            <a:bodyPr wrap="square" lIns="0" tIns="0" rIns="0" bIns="0" rtlCol="0"/>
            <a:lstStyle/>
            <a:p/>
          </p:txBody>
        </p:sp>
        <p:sp>
          <p:nvSpPr>
            <p:cNvPr id="14" name="object 12"/>
            <p:cNvSpPr/>
            <p:nvPr/>
          </p:nvSpPr>
          <p:spPr>
            <a:xfrm>
              <a:off x="6981674" y="6453000"/>
              <a:ext cx="609600" cy="137159"/>
            </a:xfrm>
            <a:prstGeom prst="rect">
              <a:avLst/>
            </a:prstGeom>
            <a:blipFill>
              <a:blip r:embed="rId6" cstate="print"/>
              <a:stretch>
                <a:fillRect/>
              </a:stretch>
            </a:blipFill>
          </p:spPr>
          <p:txBody>
            <a:bodyPr wrap="square" lIns="0" tIns="0" rIns="0" bIns="0" rtlCol="0"/>
            <a:lstStyle/>
            <a:p/>
          </p:txBody>
        </p:sp>
        <p:sp>
          <p:nvSpPr>
            <p:cNvPr id="15" name="object 13"/>
            <p:cNvSpPr/>
            <p:nvPr/>
          </p:nvSpPr>
          <p:spPr>
            <a:xfrm>
              <a:off x="7680960" y="6453000"/>
              <a:ext cx="198120" cy="106679"/>
            </a:xfrm>
            <a:prstGeom prst="rect">
              <a:avLst/>
            </a:prstGeom>
            <a:blipFill>
              <a:blip r:embed="rId7" cstate="print"/>
              <a:stretch>
                <a:fillRect/>
              </a:stretch>
            </a:blipFill>
          </p:spPr>
          <p:txBody>
            <a:bodyPr wrap="square" lIns="0" tIns="0" rIns="0" bIns="0" rtlCol="0"/>
            <a:lstStyle/>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254349" y="1737506"/>
            <a:ext cx="4926330" cy="460375"/>
          </a:xfrm>
          <a:prstGeom prst="rect">
            <a:avLst/>
          </a:prstGeom>
        </p:spPr>
        <p:txBody>
          <a:bodyPr wrap="none">
            <a:spAutoFit/>
          </a:bodyPr>
          <a:lstStyle/>
          <a:p>
            <a:pPr algn="l"/>
            <a:r>
              <a:rPr lang="en-US" altLang="fr-FR" sz="2400" dirty="0">
                <a:solidFill>
                  <a:srgbClr val="FFC000"/>
                </a:solidFill>
              </a:rPr>
              <a:t>What is a communication protocol?</a:t>
            </a:r>
            <a:endParaRPr lang="en-US" altLang="fr-FR" sz="2400" dirty="0">
              <a:solidFill>
                <a:srgbClr val="FFC000"/>
              </a:solidFill>
            </a:endParaRPr>
          </a:p>
        </p:txBody>
      </p:sp>
      <p:sp>
        <p:nvSpPr>
          <p:cNvPr id="5" name="object 3"/>
          <p:cNvSpPr txBox="1"/>
          <p:nvPr/>
        </p:nvSpPr>
        <p:spPr>
          <a:xfrm>
            <a:off x="780320" y="2427163"/>
            <a:ext cx="8081645" cy="3360420"/>
          </a:xfrm>
          <a:prstGeom prst="rect">
            <a:avLst/>
          </a:prstGeom>
        </p:spPr>
        <p:txBody>
          <a:bodyPr vert="horz" wrap="square" lIns="0" tIns="12065" rIns="0" bIns="0" rtlCol="0">
            <a:spAutoFit/>
          </a:bodyPr>
          <a:lstStyle/>
          <a:p>
            <a:pPr marL="355600" marR="5080" indent="-342900" algn="just">
              <a:lnSpc>
                <a:spcPct val="100000"/>
              </a:lnSpc>
              <a:spcBef>
                <a:spcPts val="95"/>
              </a:spcBef>
              <a:buFont typeface="Arial" panose="020B0604020202020204"/>
              <a:buChar char="•"/>
              <a:tabLst>
                <a:tab pos="355600" algn="l"/>
              </a:tabLst>
            </a:pPr>
            <a:r>
              <a:rPr lang="en-US" altLang="fr-FR" sz="2400" dirty="0">
                <a:solidFill>
                  <a:srgbClr val="63B7C6"/>
                </a:solidFill>
                <a:latin typeface="Calibri" panose="020F0502020204030204"/>
                <a:cs typeface="Calibri" panose="020F0502020204030204"/>
              </a:rPr>
              <a:t>A protocol is a standard specification that enables communication between two devices. It consists of rules and procedures that define the type of encryption and speed used during communication, as well as how to establish and terminate the connection.</a:t>
            </a:r>
            <a:endParaRPr lang="en-US" altLang="fr-FR" sz="2400" dirty="0">
              <a:solidFill>
                <a:srgbClr val="63B7C6"/>
              </a:solidFill>
              <a:latin typeface="Calibri" panose="020F0502020204030204"/>
              <a:cs typeface="Calibri" panose="020F0502020204030204"/>
            </a:endParaRPr>
          </a:p>
          <a:p>
            <a:pPr marL="355600" marR="5080" indent="-342900" algn="just">
              <a:lnSpc>
                <a:spcPct val="100000"/>
              </a:lnSpc>
              <a:spcBef>
                <a:spcPts val="95"/>
              </a:spcBef>
              <a:buFont typeface="Arial" panose="020B0604020202020204"/>
              <a:buChar char="•"/>
              <a:tabLst>
                <a:tab pos="355600" algn="l"/>
              </a:tabLst>
            </a:pPr>
            <a:endParaRPr lang="en-US" altLang="fr-FR" sz="2400" dirty="0">
              <a:solidFill>
                <a:srgbClr val="63B7C6"/>
              </a:solidFill>
              <a:latin typeface="Calibri" panose="020F0502020204030204"/>
              <a:cs typeface="Calibri" panose="020F0502020204030204"/>
            </a:endParaRPr>
          </a:p>
          <a:p>
            <a:pPr marL="355600" marR="5080" indent="-342900" algn="just">
              <a:lnSpc>
                <a:spcPct val="100000"/>
              </a:lnSpc>
              <a:spcBef>
                <a:spcPts val="95"/>
              </a:spcBef>
              <a:buFont typeface="Arial" panose="020B0604020202020204"/>
              <a:buChar char="•"/>
              <a:tabLst>
                <a:tab pos="355600" algn="l"/>
              </a:tabLst>
            </a:pPr>
            <a:r>
              <a:rPr lang="en-US" altLang="fr-FR" sz="2400" dirty="0">
                <a:solidFill>
                  <a:srgbClr val="63B7C6"/>
                </a:solidFill>
                <a:latin typeface="Calibri" panose="020F0502020204030204"/>
                <a:cs typeface="Calibri" panose="020F0502020204030204"/>
              </a:rPr>
              <a:t>There are numerous communication protocols, including the set of VPN (Virtual Private Network) protocols, whose purpose is to create a direct link between remote computers.</a:t>
            </a:r>
            <a:endParaRPr lang="en-US" altLang="fr-FR" sz="2400" dirty="0">
              <a:solidFill>
                <a:srgbClr val="63B7C6"/>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object 2"/>
          <p:cNvSpPr txBox="1"/>
          <p:nvPr/>
        </p:nvSpPr>
        <p:spPr>
          <a:xfrm>
            <a:off x="295917" y="1398673"/>
            <a:ext cx="7841233" cy="381000"/>
          </a:xfrm>
          <a:prstGeom prst="rect">
            <a:avLst/>
          </a:prstGeom>
        </p:spPr>
        <p:txBody>
          <a:bodyPr vert="horz" wrap="square" lIns="0" tIns="12065" rIns="0" bIns="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mj-lt"/>
                <a:ea typeface="+mj-ea"/>
                <a:cs typeface="+mj-cs"/>
              </a:defRPr>
            </a:lvl1pPr>
          </a:lstStyle>
          <a:p>
            <a:pPr marL="2309495" marR="5080" indent="-2297430">
              <a:lnSpc>
                <a:spcPct val="100000"/>
              </a:lnSpc>
              <a:spcBef>
                <a:spcPts val="95"/>
              </a:spcBef>
            </a:pPr>
            <a:r>
              <a:rPr lang="en-US" altLang="fr-FR" sz="2400" b="0" spc="-15" dirty="0">
                <a:solidFill>
                  <a:srgbClr val="FFC000"/>
                </a:solidFill>
                <a:latin typeface="Calibri" panose="020F0502020204030204"/>
                <a:cs typeface="Calibri" panose="020F0502020204030204"/>
              </a:rPr>
              <a:t>Function of the graduate in communication systems</a:t>
            </a:r>
            <a:endParaRPr lang="en-US" altLang="fr-FR" sz="2400" b="0" spc="-15" dirty="0">
              <a:solidFill>
                <a:srgbClr val="FFC000"/>
              </a:solidFill>
              <a:latin typeface="Calibri" panose="020F0502020204030204"/>
              <a:cs typeface="Calibri" panose="020F0502020204030204"/>
            </a:endParaRPr>
          </a:p>
        </p:txBody>
      </p:sp>
      <p:sp>
        <p:nvSpPr>
          <p:cNvPr id="5" name="Rectangle 4"/>
          <p:cNvSpPr/>
          <p:nvPr/>
        </p:nvSpPr>
        <p:spPr>
          <a:xfrm>
            <a:off x="787131" y="2100405"/>
            <a:ext cx="9670514" cy="2578100"/>
          </a:xfrm>
          <a:prstGeom prst="rect">
            <a:avLst/>
          </a:prstGeom>
        </p:spPr>
        <p:txBody>
          <a:bodyPr wrap="square">
            <a:spAutoFit/>
          </a:bodyPr>
          <a:lstStyle/>
          <a:p>
            <a:pPr marL="355600" indent="-342900">
              <a:spcBef>
                <a:spcPts val="95"/>
              </a:spcBef>
              <a:buFont typeface="Arial" panose="020B0604020202020204"/>
              <a:buChar char="•"/>
              <a:tabLst>
                <a:tab pos="354965" algn="l"/>
                <a:tab pos="355600" algn="l"/>
                <a:tab pos="2046605" algn="l"/>
              </a:tabLst>
            </a:pPr>
            <a:r>
              <a:rPr lang="en-US" altLang="fr-FR" sz="2000" dirty="0">
                <a:solidFill>
                  <a:srgbClr val="63B7C6"/>
                </a:solidFill>
                <a:latin typeface="Calibri" panose="020F0502020204030204"/>
                <a:cs typeface="Calibri" panose="020F0502020204030204"/>
              </a:rPr>
              <a:t>A graduate in communication systems imagines, designs, develops, manages, and secures communication networks that facilitate the exchange of information in the form of signals, images, sounds, and videos. Their field of activity lies at the intersection of computer science, mathematics, and telecommunications.</a:t>
            </a:r>
            <a:endParaRPr lang="en-US" altLang="fr-FR" sz="2000" dirty="0">
              <a:solidFill>
                <a:srgbClr val="63B7C6"/>
              </a:solidFill>
              <a:latin typeface="Calibri" panose="020F0502020204030204"/>
              <a:cs typeface="Calibri" panose="020F0502020204030204"/>
            </a:endParaRPr>
          </a:p>
          <a:p>
            <a:pPr marL="355600" indent="-342900">
              <a:spcBef>
                <a:spcPts val="95"/>
              </a:spcBef>
              <a:buFont typeface="Arial" panose="020B0604020202020204"/>
              <a:buChar char="•"/>
              <a:tabLst>
                <a:tab pos="354965" algn="l"/>
                <a:tab pos="355600" algn="l"/>
                <a:tab pos="2046605" algn="l"/>
              </a:tabLst>
            </a:pPr>
            <a:r>
              <a:rPr lang="en-US" altLang="fr-FR" sz="2000" dirty="0">
                <a:solidFill>
                  <a:srgbClr val="63B7C6"/>
                </a:solidFill>
                <a:latin typeface="Calibri" panose="020F0502020204030204"/>
                <a:cs typeface="Calibri" panose="020F0502020204030204"/>
              </a:rPr>
              <a:t>Their applications range from smart cards to remote surgery, including mobile phones, laptops, servers, the internet, the web, and enterprise networks.</a:t>
            </a:r>
            <a:endParaRPr lang="en-US" altLang="fr-FR" sz="2000" dirty="0">
              <a:solidFill>
                <a:srgbClr val="63B7C6"/>
              </a:solidFill>
              <a:latin typeface="Calibri" panose="020F0502020204030204"/>
              <a:cs typeface="Calibri" panose="020F0502020204030204"/>
            </a:endParaRPr>
          </a:p>
          <a:p>
            <a:pPr marL="355600" indent="-342900">
              <a:spcBef>
                <a:spcPts val="95"/>
              </a:spcBef>
              <a:buFont typeface="Arial" panose="020B0604020202020204"/>
              <a:buChar char="•"/>
              <a:tabLst>
                <a:tab pos="354965" algn="l"/>
                <a:tab pos="355600" algn="l"/>
                <a:tab pos="2046605" algn="l"/>
              </a:tabLst>
            </a:pPr>
            <a:r>
              <a:rPr lang="en-US" altLang="fr-FR" sz="2000" dirty="0">
                <a:solidFill>
                  <a:srgbClr val="63B7C6"/>
                </a:solidFill>
                <a:latin typeface="Calibri" panose="020F0502020204030204"/>
                <a:cs typeface="Calibri" panose="020F0502020204030204"/>
              </a:rPr>
              <a:t>The scope of applications for communication systems engineers is vast and constantly evolving.</a:t>
            </a:r>
            <a:endParaRPr lang="en-US" altLang="fr-FR" sz="2000" dirty="0">
              <a:solidFill>
                <a:srgbClr val="63B7C6"/>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444500" y="1621596"/>
            <a:ext cx="3724275" cy="460375"/>
          </a:xfrm>
          <a:prstGeom prst="rect">
            <a:avLst/>
          </a:prstGeom>
        </p:spPr>
        <p:txBody>
          <a:bodyPr wrap="none">
            <a:spAutoFit/>
          </a:bodyPr>
          <a:lstStyle/>
          <a:p>
            <a:pPr algn="l"/>
            <a:r>
              <a:rPr lang="en-US" altLang="fr-FR" sz="2400" dirty="0">
                <a:solidFill>
                  <a:srgbClr val="FFC000"/>
                </a:solidFill>
              </a:rPr>
              <a:t>Careers in communication</a:t>
            </a:r>
            <a:endParaRPr lang="en-US" altLang="fr-FR" sz="2400" dirty="0">
              <a:solidFill>
                <a:srgbClr val="FFC000"/>
              </a:solidFill>
            </a:endParaRPr>
          </a:p>
        </p:txBody>
      </p:sp>
      <p:sp>
        <p:nvSpPr>
          <p:cNvPr id="5" name="object 3"/>
          <p:cNvSpPr txBox="1"/>
          <p:nvPr/>
        </p:nvSpPr>
        <p:spPr>
          <a:xfrm>
            <a:off x="1025018" y="2302900"/>
            <a:ext cx="7973059" cy="3010535"/>
          </a:xfrm>
          <a:prstGeom prst="rect">
            <a:avLst/>
          </a:prstGeom>
        </p:spPr>
        <p:txBody>
          <a:bodyPr vert="horz" wrap="square" lIns="0" tIns="63500" rIns="0" bIns="0" rtlCol="0">
            <a:spAutoFit/>
          </a:bodyPr>
          <a:lstStyle/>
          <a:p>
            <a:pPr marL="355600" marR="5080" indent="-342900">
              <a:lnSpc>
                <a:spcPct val="89000"/>
              </a:lnSpc>
              <a:spcBef>
                <a:spcPts val="50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Businesses or government agencies that need to set up and manage a computer network (multinationals, banks, hospitals),</a:t>
            </a:r>
            <a:endParaRPr lang="en-US" altLang="fr-FR" sz="2400" dirty="0">
              <a:solidFill>
                <a:srgbClr val="63B7C6"/>
              </a:solidFill>
              <a:latin typeface="Calibri" panose="020F0502020204030204"/>
              <a:cs typeface="Calibri" panose="020F0502020204030204"/>
            </a:endParaRPr>
          </a:p>
          <a:p>
            <a:pPr marL="355600" marR="5080" indent="-342900">
              <a:lnSpc>
                <a:spcPct val="89000"/>
              </a:lnSpc>
              <a:spcBef>
                <a:spcPts val="50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Telecommunications companies,</a:t>
            </a:r>
            <a:endParaRPr lang="en-US" altLang="fr-FR" sz="2400" dirty="0">
              <a:solidFill>
                <a:srgbClr val="63B7C6"/>
              </a:solidFill>
              <a:latin typeface="Calibri" panose="020F0502020204030204"/>
              <a:cs typeface="Calibri" panose="020F0502020204030204"/>
            </a:endParaRPr>
          </a:p>
          <a:p>
            <a:pPr marL="355600" marR="5080" indent="-342900">
              <a:lnSpc>
                <a:spcPct val="89000"/>
              </a:lnSpc>
              <a:spcBef>
                <a:spcPts val="50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Service companies developing around the Internet.</a:t>
            </a:r>
            <a:endParaRPr lang="en-US" altLang="fr-FR" sz="2400" dirty="0">
              <a:solidFill>
                <a:srgbClr val="63B7C6"/>
              </a:solidFill>
              <a:latin typeface="Calibri" panose="020F0502020204030204"/>
              <a:cs typeface="Calibri" panose="020F0502020204030204"/>
            </a:endParaRPr>
          </a:p>
          <a:p>
            <a:pPr marL="355600" marR="5080" indent="-342900">
              <a:lnSpc>
                <a:spcPct val="89000"/>
              </a:lnSpc>
              <a:spcBef>
                <a:spcPts val="50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Research &amp; teaching</a:t>
            </a:r>
            <a:endParaRPr lang="en-US" altLang="fr-FR" sz="2400" dirty="0">
              <a:solidFill>
                <a:srgbClr val="63B7C6"/>
              </a:solidFill>
              <a:latin typeface="Calibri" panose="020F0502020204030204"/>
              <a:cs typeface="Calibri" panose="020F0502020204030204"/>
            </a:endParaRPr>
          </a:p>
          <a:p>
            <a:pPr marL="355600" marR="5080" indent="-342900">
              <a:lnSpc>
                <a:spcPct val="89000"/>
              </a:lnSpc>
              <a:spcBef>
                <a:spcPts val="50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Consulting engineering firms</a:t>
            </a:r>
            <a:endParaRPr lang="en-US" altLang="fr-FR" sz="2400" dirty="0">
              <a:solidFill>
                <a:srgbClr val="63B7C6"/>
              </a:solidFill>
              <a:latin typeface="Calibri" panose="020F0502020204030204"/>
              <a:cs typeface="Calibri" panose="020F0502020204030204"/>
            </a:endParaRPr>
          </a:p>
          <a:p>
            <a:pPr marL="355600" marR="5080" indent="-342900">
              <a:lnSpc>
                <a:spcPct val="89000"/>
              </a:lnSpc>
              <a:spcBef>
                <a:spcPts val="500"/>
              </a:spcBef>
              <a:buFont typeface="Arial" panose="020B0604020202020204"/>
              <a:buChar char="•"/>
              <a:tabLst>
                <a:tab pos="354965" algn="l"/>
                <a:tab pos="355600" algn="l"/>
              </a:tabLst>
            </a:pPr>
            <a:r>
              <a:rPr lang="en-US" altLang="fr-FR" sz="2400" dirty="0">
                <a:solidFill>
                  <a:srgbClr val="63B7C6"/>
                </a:solidFill>
                <a:latin typeface="Calibri" panose="020F0502020204030204"/>
                <a:cs typeface="Calibri" panose="020F0502020204030204"/>
              </a:rPr>
              <a:t>…</a:t>
            </a:r>
            <a:endParaRPr lang="en-US" altLang="fr-FR" sz="2400" dirty="0">
              <a:solidFill>
                <a:srgbClr val="63B7C6"/>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444500" y="1698869"/>
            <a:ext cx="2977515" cy="460375"/>
          </a:xfrm>
          <a:prstGeom prst="rect">
            <a:avLst/>
          </a:prstGeom>
        </p:spPr>
        <p:txBody>
          <a:bodyPr wrap="none">
            <a:spAutoFit/>
          </a:bodyPr>
          <a:lstStyle/>
          <a:p>
            <a:pPr algn="l"/>
            <a:r>
              <a:rPr lang="en-US" altLang="fr-FR" sz="2400" dirty="0">
                <a:solidFill>
                  <a:srgbClr val="FFC000"/>
                </a:solidFill>
              </a:rPr>
              <a:t>What is Automation?</a:t>
            </a:r>
            <a:endParaRPr lang="en-US" altLang="fr-FR" sz="2400" dirty="0">
              <a:solidFill>
                <a:srgbClr val="FFC000"/>
              </a:solidFill>
            </a:endParaRPr>
          </a:p>
        </p:txBody>
      </p:sp>
      <p:sp>
        <p:nvSpPr>
          <p:cNvPr id="5" name="object 3"/>
          <p:cNvSpPr txBox="1"/>
          <p:nvPr/>
        </p:nvSpPr>
        <p:spPr>
          <a:xfrm>
            <a:off x="830292" y="2577747"/>
            <a:ext cx="10232659" cy="2498725"/>
          </a:xfrm>
          <a:prstGeom prst="rect">
            <a:avLst/>
          </a:prstGeom>
        </p:spPr>
        <p:txBody>
          <a:bodyPr vert="horz" wrap="square" lIns="0" tIns="12065" rIns="0" bIns="0" rtlCol="0">
            <a:spAutoFit/>
          </a:bodyPr>
          <a:lstStyle/>
          <a:p>
            <a:pPr marL="355600" indent="-342900" algn="just">
              <a:lnSpc>
                <a:spcPct val="100000"/>
              </a:lnSpc>
              <a:spcBef>
                <a:spcPts val="95"/>
              </a:spcBef>
              <a:buFont typeface="Arial" panose="020B0604020202020204"/>
              <a:buChar char="•"/>
              <a:tabLst>
                <a:tab pos="354965" algn="l"/>
                <a:tab pos="355600" algn="l"/>
                <a:tab pos="2583815" algn="l"/>
              </a:tabLst>
            </a:pPr>
            <a:r>
              <a:rPr lang="en-US" altLang="fr-FR" sz="2000" dirty="0">
                <a:solidFill>
                  <a:srgbClr val="63B7C6"/>
                </a:solidFill>
                <a:latin typeface="Calibri" panose="020F0502020204030204"/>
                <a:cs typeface="Calibri" panose="020F0502020204030204"/>
              </a:rPr>
              <a:t>Automation is a science that deals with modeling, analysis, identification, and control. It includes cybernetics in the etymological sense of the term, and its theoretical foundations for dynamic systems are mathematics, signal theory, and theoretical computer science. Automation allows a system to be controlled while respecting specifications (speed, overshoot, stability, etc.).</a:t>
            </a:r>
            <a:endParaRPr lang="en-US" altLang="fr-FR" sz="2000" dirty="0">
              <a:solidFill>
                <a:srgbClr val="63B7C6"/>
              </a:solidFill>
              <a:latin typeface="Calibri" panose="020F0502020204030204"/>
              <a:cs typeface="Calibri" panose="020F0502020204030204"/>
            </a:endParaRPr>
          </a:p>
          <a:p>
            <a:pPr marL="355600" indent="-342900" algn="just">
              <a:lnSpc>
                <a:spcPct val="100000"/>
              </a:lnSpc>
              <a:spcBef>
                <a:spcPts val="95"/>
              </a:spcBef>
              <a:buFont typeface="Arial" panose="020B0604020202020204"/>
              <a:buChar char="•"/>
              <a:tabLst>
                <a:tab pos="354965" algn="l"/>
                <a:tab pos="355600" algn="l"/>
                <a:tab pos="2583815" algn="l"/>
              </a:tabLst>
            </a:pPr>
            <a:r>
              <a:rPr lang="en-US" altLang="fr-FR" sz="2000" dirty="0">
                <a:solidFill>
                  <a:srgbClr val="63B7C6"/>
                </a:solidFill>
                <a:latin typeface="Calibri" panose="020F0502020204030204"/>
                <a:cs typeface="Calibri" panose="020F0502020204030204"/>
              </a:rPr>
              <a:t>Professionals in automation are called automation engineers.</a:t>
            </a:r>
            <a:endParaRPr lang="en-US" altLang="fr-FR" sz="2000" dirty="0">
              <a:solidFill>
                <a:srgbClr val="63B7C6"/>
              </a:solidFill>
              <a:latin typeface="Calibri" panose="020F0502020204030204"/>
              <a:cs typeface="Calibri" panose="020F0502020204030204"/>
            </a:endParaRPr>
          </a:p>
          <a:p>
            <a:pPr marL="355600" indent="-342900" algn="just">
              <a:lnSpc>
                <a:spcPct val="100000"/>
              </a:lnSpc>
              <a:spcBef>
                <a:spcPts val="95"/>
              </a:spcBef>
              <a:buFont typeface="Arial" panose="020B0604020202020204"/>
              <a:buChar char="•"/>
              <a:tabLst>
                <a:tab pos="354965" algn="l"/>
                <a:tab pos="355600" algn="l"/>
                <a:tab pos="2583815" algn="l"/>
              </a:tabLst>
            </a:pPr>
            <a:r>
              <a:rPr lang="en-US" altLang="fr-FR" sz="2000" dirty="0">
                <a:solidFill>
                  <a:srgbClr val="63B7C6"/>
                </a:solidFill>
                <a:latin typeface="Calibri" panose="020F0502020204030204"/>
                <a:cs typeface="Calibri" panose="020F0502020204030204"/>
              </a:rPr>
              <a:t>The objects that automation allows us to design to automate a system (PLCs, controllers, etc.) are called automation systems or the control components of a controlled system.</a:t>
            </a:r>
            <a:endParaRPr lang="en-US" altLang="fr-FR" sz="2000" dirty="0">
              <a:solidFill>
                <a:srgbClr val="63B7C6"/>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444500" y="1737506"/>
            <a:ext cx="4705985" cy="460375"/>
          </a:xfrm>
          <a:prstGeom prst="rect">
            <a:avLst/>
          </a:prstGeom>
        </p:spPr>
        <p:txBody>
          <a:bodyPr wrap="none">
            <a:spAutoFit/>
          </a:bodyPr>
          <a:lstStyle/>
          <a:p>
            <a:pPr algn="l"/>
            <a:r>
              <a:rPr lang="en-US" altLang="fr-FR" sz="2400" dirty="0">
                <a:solidFill>
                  <a:srgbClr val="FFC000"/>
                </a:solidFill>
              </a:rPr>
              <a:t>Example of automated processes</a:t>
            </a:r>
            <a:endParaRPr lang="en-US" altLang="fr-FR" sz="2400" dirty="0">
              <a:solidFill>
                <a:srgbClr val="FFC000"/>
              </a:solidFill>
            </a:endParaRPr>
          </a:p>
        </p:txBody>
      </p:sp>
      <p:sp>
        <p:nvSpPr>
          <p:cNvPr id="6" name="Rectangle 5"/>
          <p:cNvSpPr/>
          <p:nvPr/>
        </p:nvSpPr>
        <p:spPr>
          <a:xfrm>
            <a:off x="1013138" y="2442220"/>
            <a:ext cx="7937679" cy="3515360"/>
          </a:xfrm>
          <a:prstGeom prst="rect">
            <a:avLst/>
          </a:prstGeom>
        </p:spPr>
        <p:txBody>
          <a:bodyPr wrap="square">
            <a:spAutoFit/>
          </a:bodyPr>
          <a:lstStyle/>
          <a:p>
            <a:pPr marL="355600" algn="just">
              <a:lnSpc>
                <a:spcPct val="100000"/>
              </a:lnSpc>
              <a:spcBef>
                <a:spcPts val="100"/>
              </a:spcBef>
            </a:pPr>
            <a:r>
              <a:rPr lang="en-US" altLang="fr-FR" sz="2000" dirty="0">
                <a:solidFill>
                  <a:srgbClr val="63B7C6"/>
                </a:solidFill>
              </a:rPr>
              <a:t>• Programmable logic controllers (PLCs) for production systems, microprocessor-based boards for industrial or home automation applications;</a:t>
            </a:r>
            <a:endParaRPr lang="en-US" altLang="fr-FR" sz="2000" dirty="0">
              <a:solidFill>
                <a:srgbClr val="63B7C6"/>
              </a:solidFill>
            </a:endParaRPr>
          </a:p>
          <a:p>
            <a:pPr marL="355600" algn="just">
              <a:lnSpc>
                <a:spcPct val="100000"/>
              </a:lnSpc>
              <a:spcBef>
                <a:spcPts val="100"/>
              </a:spcBef>
            </a:pPr>
            <a:r>
              <a:rPr lang="en-US" altLang="fr-FR" sz="2000" dirty="0">
                <a:solidFill>
                  <a:srgbClr val="63B7C6"/>
                </a:solidFill>
              </a:rPr>
              <a:t>Supervisory control systems capable of processing real-time information from a large number of sensors and controlling multiple actuators (power plants, continuous industrial systems, air or rail traffic control);</a:t>
            </a:r>
            <a:endParaRPr lang="en-US" altLang="fr-FR" sz="2000" dirty="0">
              <a:solidFill>
                <a:srgbClr val="63B7C6"/>
              </a:solidFill>
            </a:endParaRPr>
          </a:p>
          <a:p>
            <a:pPr marL="355600" algn="just">
              <a:lnSpc>
                <a:spcPct val="100000"/>
              </a:lnSpc>
              <a:spcBef>
                <a:spcPts val="100"/>
              </a:spcBef>
            </a:pPr>
            <a:r>
              <a:rPr lang="en-US" altLang="fr-FR" sz="2000" dirty="0">
                <a:solidFill>
                  <a:srgbClr val="63B7C6"/>
                </a:solidFill>
              </a:rPr>
              <a:t>Industrial and autonomous robots;</a:t>
            </a:r>
            <a:endParaRPr lang="en-US" altLang="fr-FR" sz="2000" dirty="0">
              <a:solidFill>
                <a:srgbClr val="63B7C6"/>
              </a:solidFill>
            </a:endParaRPr>
          </a:p>
          <a:p>
            <a:pPr marL="355600" algn="just">
              <a:lnSpc>
                <a:spcPct val="100000"/>
              </a:lnSpc>
              <a:spcBef>
                <a:spcPts val="100"/>
              </a:spcBef>
            </a:pPr>
            <a:r>
              <a:rPr lang="en-US" altLang="fr-FR" sz="2000" dirty="0">
                <a:solidFill>
                  <a:srgbClr val="63B7C6"/>
                </a:solidFill>
              </a:rPr>
              <a:t>Embedded applications for the automotive industry (ABS, ESP, hybrid powertrains) or avionics, etc.</a:t>
            </a:r>
            <a:endParaRPr lang="en-US" altLang="fr-FR" sz="2000" dirty="0">
              <a:solidFill>
                <a:srgbClr val="63B7C6"/>
              </a:solidFill>
            </a:endParaRPr>
          </a:p>
          <a:p>
            <a:endParaRPr lang="fr-FR" sz="2000" dirty="0">
              <a:solidFill>
                <a:srgbClr val="63B7C6"/>
              </a:solidFill>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re 1"/>
          <p:cNvSpPr>
            <a:spLocks noGrp="1"/>
          </p:cNvSpPr>
          <p:nvPr>
            <p:ph type="title"/>
          </p:nvPr>
        </p:nvSpPr>
        <p:spPr>
          <a:xfrm>
            <a:off x="444500" y="542925"/>
            <a:ext cx="11214100" cy="534035"/>
          </a:xfrm>
        </p:spPr>
        <p:txBody>
          <a:bodyPr/>
          <a:p>
            <a:r>
              <a:rPr lang="en-US" altLang="fr-FR">
                <a:sym typeface="+mn-ea"/>
              </a:rPr>
              <a:t>PROGRAMME: CHAPTER I</a:t>
            </a:r>
            <a:endParaRPr lang="fr-FR" altLang="en-US"/>
          </a:p>
        </p:txBody>
      </p:sp>
      <p:sp>
        <p:nvSpPr>
          <p:cNvPr id="3" name="Espace réservé du numéro de diapositive 2"/>
          <p:cNvSpPr>
            <a:spLocks noGrp="1"/>
          </p:cNvSpPr>
          <p:nvPr>
            <p:ph type="sldNum" sz="quarter" idx="12"/>
          </p:nvPr>
        </p:nvSpPr>
        <p:spPr/>
        <p:txBody>
          <a:bodyPr/>
          <a:p>
            <a:pPr rtl="0"/>
            <a:fld id="{C263D6C4-4840-40CC-AC84-17E24B3B7BDE}" type="slidenum">
              <a:rPr lang="fr-FR" noProof="0" smtClean="0"/>
            </a:fld>
            <a:endParaRPr lang="fr-FR" noProof="0"/>
          </a:p>
        </p:txBody>
      </p:sp>
      <p:sp>
        <p:nvSpPr>
          <p:cNvPr id="4" name="Zone de texte 3"/>
          <p:cNvSpPr txBox="1"/>
          <p:nvPr/>
        </p:nvSpPr>
        <p:spPr>
          <a:xfrm>
            <a:off x="1667510" y="2028825"/>
            <a:ext cx="7939405" cy="3181985"/>
          </a:xfrm>
          <a:prstGeom prst="rect">
            <a:avLst/>
          </a:prstGeom>
        </p:spPr>
        <p:txBody>
          <a:bodyPr wrap="square">
            <a:noAutofit/>
          </a:bodyPr>
          <a:p>
            <a:r>
              <a:rPr lang="en-US" altLang="fr-FR" sz="1600">
                <a:solidFill>
                  <a:srgbClr val="FFFF00"/>
                </a:solidFill>
              </a:rPr>
              <a:t>Automation careers include:</a:t>
            </a:r>
            <a:endParaRPr lang="en-US" altLang="fr-FR" sz="1600">
              <a:solidFill>
                <a:srgbClr val="FFFF00"/>
              </a:solidFill>
            </a:endParaRPr>
          </a:p>
          <a:p>
            <a:endParaRPr lang="en-US" altLang="fr-FR" sz="1600">
              <a:solidFill>
                <a:srgbClr val="FFFF00"/>
              </a:solidFill>
            </a:endParaRPr>
          </a:p>
          <a:p>
            <a:r>
              <a:rPr lang="en-US" altLang="fr-FR" sz="1600">
                <a:solidFill>
                  <a:srgbClr val="FFFF00"/>
                </a:solidFill>
              </a:rPr>
              <a:t>Engineering, bachelor's, master's, and technician positions focused on the design, programming, installation, and maintenance of automated systems, such as industrial robots and machines.</a:t>
            </a:r>
            <a:endParaRPr lang="en-US" altLang="fr-FR" sz="1600">
              <a:solidFill>
                <a:srgbClr val="FFFF00"/>
              </a:solidFill>
            </a:endParaRPr>
          </a:p>
          <a:p>
            <a:endParaRPr lang="en-US" altLang="fr-FR" sz="1600">
              <a:solidFill>
                <a:srgbClr val="FFFF00"/>
              </a:solidFill>
            </a:endParaRPr>
          </a:p>
          <a:p>
            <a:r>
              <a:rPr lang="en-US" altLang="fr-FR" sz="1600">
                <a:solidFill>
                  <a:srgbClr val="FFFF00"/>
                </a:solidFill>
              </a:rPr>
              <a:t>These professionals work in various sectors, including automotive, food processing, and aerospace, to optimize production processes.</a:t>
            </a:r>
            <a:endParaRPr lang="en-US" altLang="fr-FR" sz="1600">
              <a:solidFill>
                <a:srgbClr val="FFFF00"/>
              </a:solidFill>
            </a:endParaRPr>
          </a:p>
          <a:p>
            <a:endParaRPr lang="en-US" altLang="fr-FR" sz="1600">
              <a:solidFill>
                <a:srgbClr val="FFFF00"/>
              </a:solidFill>
            </a:endParaRPr>
          </a:p>
          <a:p>
            <a:r>
              <a:rPr lang="en-US" altLang="fr-FR" sz="1600">
                <a:solidFill>
                  <a:srgbClr val="FFFF00"/>
                </a:solidFill>
              </a:rPr>
              <a:t>Roles range from the automation engineer, bachelor's, and master's degree holder who designs the system, to the automation technician who implements it, and the maintenance technician who ensures proper operation.</a:t>
            </a:r>
            <a:endParaRPr lang="en-US" altLang="fr-FR" sz="160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58355" y="3427793"/>
            <a:ext cx="4987344" cy="534035"/>
          </a:xfrm>
        </p:spPr>
        <p:txBody>
          <a:bodyPr/>
          <a:lstStyle/>
          <a:p>
            <a:pPr algn="ctr"/>
            <a:r>
              <a:rPr lang="en-US" altLang="fr-FR" dirty="0"/>
              <a:t>CHAPTER I</a:t>
            </a:r>
            <a:endParaRPr lang="en-US" alt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re 1"/>
          <p:cNvSpPr>
            <a:spLocks noGrp="1"/>
          </p:cNvSpPr>
          <p:nvPr>
            <p:ph type="title"/>
          </p:nvPr>
        </p:nvSpPr>
        <p:spPr>
          <a:xfrm>
            <a:off x="444500" y="542925"/>
            <a:ext cx="11214100" cy="534035"/>
          </a:xfrm>
        </p:spPr>
        <p:txBody>
          <a:bodyPr/>
          <a:p>
            <a:r>
              <a:rPr lang="en-US" altLang="fr-FR">
                <a:sym typeface="+mn-ea"/>
              </a:rPr>
              <a:t>PROGRAMME: CHAPTER I</a:t>
            </a:r>
            <a:endParaRPr lang="fr-FR" altLang="en-US"/>
          </a:p>
        </p:txBody>
      </p:sp>
      <p:sp>
        <p:nvSpPr>
          <p:cNvPr id="3" name="Espace réservé du numéro de diapositive 2"/>
          <p:cNvSpPr>
            <a:spLocks noGrp="1"/>
          </p:cNvSpPr>
          <p:nvPr>
            <p:ph type="sldNum" sz="quarter" idx="12"/>
          </p:nvPr>
        </p:nvSpPr>
        <p:spPr/>
        <p:txBody>
          <a:bodyPr/>
          <a:p>
            <a:pPr rtl="0"/>
            <a:fld id="{C263D6C4-4840-40CC-AC84-17E24B3B7BDE}" type="slidenum">
              <a:rPr lang="fr-FR" noProof="0" smtClean="0"/>
            </a:fld>
            <a:endParaRPr lang="fr-FR" noProof="0"/>
          </a:p>
        </p:txBody>
      </p:sp>
      <p:sp>
        <p:nvSpPr>
          <p:cNvPr id="4" name="Zone de texte 3"/>
          <p:cNvSpPr txBox="1"/>
          <p:nvPr/>
        </p:nvSpPr>
        <p:spPr>
          <a:xfrm>
            <a:off x="938530" y="2919730"/>
            <a:ext cx="9041765" cy="2592070"/>
          </a:xfrm>
          <a:prstGeom prst="rect">
            <a:avLst/>
          </a:prstGeom>
        </p:spPr>
        <p:txBody>
          <a:bodyPr wrap="square">
            <a:noAutofit/>
          </a:bodyPr>
          <a:p>
            <a:r>
              <a:rPr sz="1600">
                <a:solidFill>
                  <a:srgbClr val="FFFF00"/>
                </a:solidFill>
              </a:rPr>
              <a:t>L'électromécanique est la combinaison de l'électricité et de la mécanique, une discipline qui englobe la conception, la fabrication, l'installation, et l'entretien de systèmes et dispositifs qui utilisent des composants des deux domaines. Elle s'applique à une vaste gamme de technologies, des moteurs électriques aux robots industriels, en passant par les systèmes automatisés, les systèmes de transport, et de nombreux appareils ménagers</a:t>
            </a:r>
            <a:endParaRPr sz="1600">
              <a:solidFill>
                <a:srgbClr val="FFFF00"/>
              </a:solidFill>
            </a:endParaRPr>
          </a:p>
        </p:txBody>
      </p:sp>
      <p:sp>
        <p:nvSpPr>
          <p:cNvPr id="5" name="Zone de texte 4"/>
          <p:cNvSpPr txBox="1"/>
          <p:nvPr/>
        </p:nvSpPr>
        <p:spPr>
          <a:xfrm>
            <a:off x="938530" y="1699895"/>
            <a:ext cx="6096000" cy="460375"/>
          </a:xfrm>
          <a:prstGeom prst="rect">
            <a:avLst/>
          </a:prstGeom>
          <a:noFill/>
        </p:spPr>
        <p:txBody>
          <a:bodyPr wrap="square" rtlCol="0" anchor="t">
            <a:spAutoFit/>
          </a:bodyPr>
          <a:p>
            <a:r>
              <a:rPr lang="en-US" altLang="fr-FR" sz="2400">
                <a:solidFill>
                  <a:srgbClr val="FFFF00"/>
                </a:solidFill>
              </a:rPr>
              <a:t>What is electromechanics?</a:t>
            </a:r>
            <a:endParaRPr lang="en-US" altLang="fr-FR" sz="2400">
              <a:solidFill>
                <a:srgbClr val="FFFF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re 1"/>
          <p:cNvSpPr>
            <a:spLocks noGrp="1"/>
          </p:cNvSpPr>
          <p:nvPr>
            <p:ph type="title"/>
          </p:nvPr>
        </p:nvSpPr>
        <p:spPr>
          <a:xfrm>
            <a:off x="444500" y="542925"/>
            <a:ext cx="11214100" cy="534035"/>
          </a:xfrm>
        </p:spPr>
        <p:txBody>
          <a:bodyPr/>
          <a:p>
            <a:r>
              <a:rPr lang="en-US" altLang="fr-FR">
                <a:sym typeface="+mn-ea"/>
              </a:rPr>
              <a:t>PROGRAMME: CHAPTER I</a:t>
            </a:r>
            <a:endParaRPr lang="fr-FR" altLang="en-US"/>
          </a:p>
        </p:txBody>
      </p:sp>
      <p:sp>
        <p:nvSpPr>
          <p:cNvPr id="3" name="Espace réservé du numéro de diapositive 2"/>
          <p:cNvSpPr>
            <a:spLocks noGrp="1"/>
          </p:cNvSpPr>
          <p:nvPr>
            <p:ph type="sldNum" sz="quarter" idx="12"/>
          </p:nvPr>
        </p:nvSpPr>
        <p:spPr/>
        <p:txBody>
          <a:bodyPr/>
          <a:p>
            <a:pPr rtl="0"/>
            <a:fld id="{C263D6C4-4840-40CC-AC84-17E24B3B7BDE}" type="slidenum">
              <a:rPr lang="fr-FR" noProof="0" smtClean="0"/>
            </a:fld>
            <a:endParaRPr lang="fr-FR" noProof="0"/>
          </a:p>
        </p:txBody>
      </p:sp>
      <p:sp>
        <p:nvSpPr>
          <p:cNvPr id="4" name="Zone de texte 3"/>
          <p:cNvSpPr txBox="1"/>
          <p:nvPr/>
        </p:nvSpPr>
        <p:spPr>
          <a:xfrm>
            <a:off x="1388745" y="2928620"/>
            <a:ext cx="8275320" cy="2326640"/>
          </a:xfrm>
          <a:prstGeom prst="rect">
            <a:avLst/>
          </a:prstGeom>
          <a:noFill/>
        </p:spPr>
        <p:txBody>
          <a:bodyPr wrap="square" rtlCol="0" anchor="t">
            <a:noAutofit/>
          </a:bodyPr>
          <a:p>
            <a:r>
              <a:rPr lang="en-US" altLang="fr-FR">
                <a:solidFill>
                  <a:srgbClr val="FFFF00"/>
                </a:solidFill>
              </a:rPr>
              <a:t>Electromechanical professions include</a:t>
            </a:r>
            <a:r>
              <a:rPr lang="fr-FR" altLang="en-US">
                <a:solidFill>
                  <a:srgbClr val="FFFF00"/>
                </a:solidFill>
              </a:rPr>
              <a:t>:</a:t>
            </a:r>
            <a:endParaRPr lang="fr-FR" altLang="en-US">
              <a:solidFill>
                <a:srgbClr val="FFFF00"/>
              </a:solidFill>
            </a:endParaRPr>
          </a:p>
          <a:p>
            <a:endParaRPr lang="en-US" altLang="fr-FR">
              <a:solidFill>
                <a:srgbClr val="FFFF00"/>
              </a:solidFill>
            </a:endParaRPr>
          </a:p>
          <a:p>
            <a:r>
              <a:rPr lang="en-US" altLang="fr-FR">
                <a:solidFill>
                  <a:srgbClr val="FFFF00"/>
                </a:solidFill>
              </a:rPr>
              <a:t>the electromechanical technician, which is the primary role, as well as more specialized roles such as industrial maintenance technician, automation engineer, or electrical technician. These professionals work in various sectors, such as industry, transportation, and automotive, and are responsible for the installation, maintenance, and repair of mechanical and electrical equipment.</a:t>
            </a:r>
            <a:endParaRPr lang="en-US" altLang="fr-FR">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dirty="0"/>
              <a:t>PROGRAMME: CHAPTER I</a:t>
            </a:r>
            <a:endParaRPr lang="en-US" alt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object 3"/>
          <p:cNvSpPr txBox="1"/>
          <p:nvPr/>
        </p:nvSpPr>
        <p:spPr>
          <a:xfrm>
            <a:off x="661819" y="1757610"/>
            <a:ext cx="7104380" cy="1764665"/>
          </a:xfrm>
          <a:prstGeom prst="rect">
            <a:avLst/>
          </a:prstGeom>
        </p:spPr>
        <p:txBody>
          <a:bodyPr vert="horz" wrap="square" lIns="0" tIns="121920" rIns="0" bIns="0" rtlCol="0">
            <a:spAutoFit/>
          </a:bodyPr>
          <a:lstStyle/>
          <a:p>
            <a:pPr marL="12700" marR="5080">
              <a:lnSpc>
                <a:spcPct val="100000"/>
              </a:lnSpc>
              <a:spcBef>
                <a:spcPts val="645"/>
              </a:spcBef>
            </a:pPr>
            <a:r>
              <a:rPr lang="en-US" altLang="fr-FR" sz="2400" dirty="0">
                <a:solidFill>
                  <a:srgbClr val="63B7C6"/>
                </a:solidFill>
                <a:latin typeface="Calibri" panose="020F0502020204030204"/>
                <a:cs typeface="Calibri" panose="020F0502020204030204"/>
              </a:rPr>
              <a:t>Careers in electronics, electrical engineering, communication systems, and new sensor technologies</a:t>
            </a:r>
            <a:endParaRPr lang="en-US" altLang="fr-FR" sz="2400" dirty="0">
              <a:solidFill>
                <a:srgbClr val="63B7C6"/>
              </a:solidFill>
              <a:latin typeface="Calibri" panose="020F0502020204030204"/>
              <a:cs typeface="Calibri" panose="020F0502020204030204"/>
            </a:endParaRPr>
          </a:p>
          <a:p>
            <a:pPr marL="12700" marR="5080">
              <a:lnSpc>
                <a:spcPct val="100000"/>
              </a:lnSpc>
              <a:spcBef>
                <a:spcPts val="645"/>
              </a:spcBef>
            </a:pPr>
            <a:r>
              <a:rPr lang="en-US" altLang="fr-FR" sz="2400" dirty="0">
                <a:solidFill>
                  <a:srgbClr val="63B7C6"/>
                </a:solidFill>
                <a:latin typeface="Calibri" panose="020F0502020204030204"/>
                <a:cs typeface="Calibri" panose="020F0502020204030204"/>
              </a:rPr>
              <a:t>Electronics and electrical engineering industry</a:t>
            </a:r>
            <a:endParaRPr lang="en-US" altLang="fr-FR" sz="2400" dirty="0">
              <a:solidFill>
                <a:srgbClr val="63B7C6"/>
              </a:solidFill>
              <a:latin typeface="Calibri" panose="020F0502020204030204"/>
              <a:cs typeface="Calibri" panose="020F0502020204030204"/>
            </a:endParaRPr>
          </a:p>
          <a:p>
            <a:pPr marL="12700" marR="5080">
              <a:lnSpc>
                <a:spcPct val="100000"/>
              </a:lnSpc>
              <a:spcBef>
                <a:spcPts val="645"/>
              </a:spcBef>
            </a:pPr>
            <a:r>
              <a:rPr lang="en-US" altLang="fr-FR" sz="2400" dirty="0">
                <a:solidFill>
                  <a:srgbClr val="63B7C6"/>
                </a:solidFill>
                <a:latin typeface="Calibri" panose="020F0502020204030204"/>
                <a:cs typeface="Calibri" panose="020F0502020204030204"/>
              </a:rPr>
              <a:t>Instrumentation and microsystems</a:t>
            </a:r>
            <a:endParaRPr lang="en-US" altLang="fr-FR" sz="2400" dirty="0">
              <a:solidFill>
                <a:srgbClr val="63B7C6"/>
              </a:solidFill>
              <a:latin typeface="Calibri" panose="020F0502020204030204"/>
              <a:cs typeface="Calibri" panose="020F0502020204030204"/>
            </a:endParaRPr>
          </a:p>
        </p:txBody>
      </p:sp>
      <p:sp>
        <p:nvSpPr>
          <p:cNvPr id="5" name="object 4"/>
          <p:cNvSpPr/>
          <p:nvPr/>
        </p:nvSpPr>
        <p:spPr>
          <a:xfrm>
            <a:off x="4126869" y="3819734"/>
            <a:ext cx="2830068" cy="2122932"/>
          </a:xfrm>
          <a:prstGeom prst="rect">
            <a:avLst/>
          </a:prstGeom>
          <a:blipFill>
            <a:blip r:embed="rId1" cstate="print"/>
            <a:stretch>
              <a:fillRect/>
            </a:stretch>
          </a:blipFill>
        </p:spPr>
        <p:txBody>
          <a:bodyPr wrap="square" lIns="0" tIns="0" rIns="0" bIns="0" rtlCol="0"/>
          <a:lstStyle/>
          <a:p/>
        </p:txBody>
      </p:sp>
      <p:sp>
        <p:nvSpPr>
          <p:cNvPr id="6" name="object 5"/>
          <p:cNvSpPr/>
          <p:nvPr/>
        </p:nvSpPr>
        <p:spPr>
          <a:xfrm>
            <a:off x="7766199" y="3819734"/>
            <a:ext cx="2790444" cy="2106168"/>
          </a:xfrm>
          <a:prstGeom prst="rect">
            <a:avLst/>
          </a:prstGeom>
          <a:blipFill>
            <a:blip r:embed="rId2" cstate="print"/>
            <a:stretch>
              <a:fillRect/>
            </a:stretch>
          </a:blipFill>
        </p:spPr>
        <p:txBody>
          <a:bodyPr wrap="square" lIns="0" tIns="0" rIns="0" bIns="0" rtlCol="0"/>
          <a:lstStyle/>
          <a:p/>
        </p:txBody>
      </p:sp>
      <p:sp>
        <p:nvSpPr>
          <p:cNvPr id="7" name="object 6"/>
          <p:cNvSpPr/>
          <p:nvPr/>
        </p:nvSpPr>
        <p:spPr>
          <a:xfrm>
            <a:off x="661819" y="4051554"/>
            <a:ext cx="2741537" cy="1463039"/>
          </a:xfrm>
          <a:prstGeom prst="rect">
            <a:avLst/>
          </a:prstGeom>
          <a:blipFill>
            <a:blip r:embed="rId3" cstate="print"/>
            <a:stretch>
              <a:fillRect/>
            </a:stretch>
          </a:blipFill>
        </p:spPr>
        <p:txBody>
          <a:bodyPr wrap="square" lIns="0" tIns="0" rIns="0" bIns="0" rtlCol="0"/>
          <a:lstStyle/>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dirty="0"/>
              <a:t>PROGRAMME: CHAPTER I</a:t>
            </a:r>
            <a:endParaRPr lang="en-US" alt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607378" y="1634394"/>
            <a:ext cx="1703070" cy="521970"/>
          </a:xfrm>
          <a:prstGeom prst="rect">
            <a:avLst/>
          </a:prstGeom>
        </p:spPr>
        <p:txBody>
          <a:bodyPr wrap="none">
            <a:spAutoFit/>
          </a:bodyPr>
          <a:lstStyle/>
          <a:p>
            <a:pPr algn="l"/>
            <a:r>
              <a:rPr lang="en-US" altLang="fr-FR" sz="2800" dirty="0">
                <a:solidFill>
                  <a:srgbClr val="FFC000"/>
                </a:solidFill>
              </a:rPr>
              <a:t>Preamble</a:t>
            </a:r>
            <a:endParaRPr lang="en-US" altLang="fr-FR" sz="2800" dirty="0">
              <a:solidFill>
                <a:srgbClr val="FFC000"/>
              </a:solidFill>
            </a:endParaRPr>
          </a:p>
        </p:txBody>
      </p:sp>
      <p:sp>
        <p:nvSpPr>
          <p:cNvPr id="12" name="Rectangle 11"/>
          <p:cNvSpPr/>
          <p:nvPr/>
        </p:nvSpPr>
        <p:spPr>
          <a:xfrm>
            <a:off x="1695719" y="1981084"/>
            <a:ext cx="8439954" cy="3046095"/>
          </a:xfrm>
          <a:prstGeom prst="rect">
            <a:avLst/>
          </a:prstGeom>
        </p:spPr>
        <p:txBody>
          <a:bodyPr wrap="square">
            <a:spAutoFit/>
          </a:bodyPr>
          <a:lstStyle/>
          <a:p>
            <a:endParaRPr lang="fr-FR" sz="2400" dirty="0">
              <a:solidFill>
                <a:srgbClr val="63B7C6"/>
              </a:solidFill>
              <a:latin typeface="Arial" panose="020B0604020202020204" pitchFamily="34" charset="0"/>
            </a:endParaRPr>
          </a:p>
          <a:p>
            <a:r>
              <a:rPr lang="fr-FR" sz="2400" dirty="0">
                <a:solidFill>
                  <a:srgbClr val="63B7C6"/>
                </a:solidFill>
                <a:latin typeface="Arial" panose="020B0604020202020204" pitchFamily="34" charset="0"/>
              </a:rPr>
              <a:t>•</a:t>
            </a:r>
            <a:r>
              <a:rPr lang="en-US" altLang="fr-FR" sz="2400" dirty="0">
                <a:solidFill>
                  <a:srgbClr val="63B7C6"/>
                </a:solidFill>
                <a:latin typeface="Arial" panose="020B0604020202020204" pitchFamily="34" charset="0"/>
              </a:rPr>
              <a:t>Electronics have become ubiquitous in our daily lives:</a:t>
            </a:r>
            <a:endParaRPr lang="en-US" altLang="fr-FR" sz="2400" dirty="0">
              <a:solidFill>
                <a:srgbClr val="63B7C6"/>
              </a:solidFill>
              <a:latin typeface="Arial" panose="020B0604020202020204" pitchFamily="34" charset="0"/>
            </a:endParaRPr>
          </a:p>
          <a:p>
            <a:r>
              <a:rPr lang="en-US" altLang="fr-FR" sz="2400" dirty="0">
                <a:solidFill>
                  <a:srgbClr val="63B7C6"/>
                </a:solidFill>
                <a:latin typeface="Arial" panose="020B0604020202020204" pitchFamily="34" charset="0"/>
              </a:rPr>
              <a:t>•mobile phones,</a:t>
            </a:r>
            <a:endParaRPr lang="en-US" altLang="fr-FR" sz="2400" dirty="0">
              <a:solidFill>
                <a:srgbClr val="63B7C6"/>
              </a:solidFill>
              <a:latin typeface="Arial" panose="020B0604020202020204" pitchFamily="34" charset="0"/>
            </a:endParaRPr>
          </a:p>
          <a:p>
            <a:r>
              <a:rPr lang="en-US" altLang="fr-FR" sz="2400" dirty="0">
                <a:solidFill>
                  <a:srgbClr val="63B7C6"/>
                </a:solidFill>
                <a:latin typeface="Arial" panose="020B0604020202020204" pitchFamily="34" charset="0"/>
              </a:rPr>
              <a:t>•car equipment,</a:t>
            </a:r>
            <a:endParaRPr lang="en-US" altLang="fr-FR" sz="2400" dirty="0">
              <a:solidFill>
                <a:srgbClr val="63B7C6"/>
              </a:solidFill>
              <a:latin typeface="Arial" panose="020B0604020202020204" pitchFamily="34" charset="0"/>
            </a:endParaRPr>
          </a:p>
          <a:p>
            <a:r>
              <a:rPr lang="en-US" altLang="fr-FR" sz="2400" dirty="0">
                <a:solidFill>
                  <a:srgbClr val="63B7C6"/>
                </a:solidFill>
                <a:latin typeface="Arial" panose="020B0604020202020204" pitchFamily="34" charset="0"/>
              </a:rPr>
              <a:t>•computers,</a:t>
            </a:r>
            <a:endParaRPr lang="en-US" altLang="fr-FR" sz="2400" dirty="0">
              <a:solidFill>
                <a:srgbClr val="63B7C6"/>
              </a:solidFill>
              <a:latin typeface="Arial" panose="020B0604020202020204" pitchFamily="34" charset="0"/>
            </a:endParaRPr>
          </a:p>
          <a:p>
            <a:r>
              <a:rPr lang="en-US" altLang="fr-FR" sz="2400" dirty="0">
                <a:solidFill>
                  <a:srgbClr val="63B7C6"/>
                </a:solidFill>
                <a:latin typeface="Arial" panose="020B0604020202020204" pitchFamily="34" charset="0"/>
              </a:rPr>
              <a:t>•media players,</a:t>
            </a:r>
            <a:endParaRPr lang="en-US" altLang="fr-FR" sz="2400" dirty="0">
              <a:solidFill>
                <a:srgbClr val="63B7C6"/>
              </a:solidFill>
              <a:latin typeface="Arial" panose="020B0604020202020204" pitchFamily="34" charset="0"/>
            </a:endParaRPr>
          </a:p>
          <a:p>
            <a:r>
              <a:rPr lang="en-US" altLang="fr-FR" sz="2400" dirty="0">
                <a:solidFill>
                  <a:srgbClr val="63B7C6"/>
                </a:solidFill>
                <a:latin typeface="Arial" panose="020B0604020202020204" pitchFamily="34" charset="0"/>
              </a:rPr>
              <a:t>•household appliances.</a:t>
            </a:r>
            <a:endParaRPr lang="en-US" altLang="fr-FR" sz="2400" dirty="0">
              <a:solidFill>
                <a:srgbClr val="63B7C6"/>
              </a:solidFill>
              <a:latin typeface="Arial" panose="020B0604020202020204" pitchFamily="34" charset="0"/>
            </a:endParaRPr>
          </a:p>
          <a:p>
            <a:r>
              <a:rPr lang="en-US" altLang="fr-FR" sz="2400" dirty="0">
                <a:solidFill>
                  <a:srgbClr val="63B7C6"/>
                </a:solidFill>
                <a:latin typeface="Arial" panose="020B0604020202020204" pitchFamily="34" charset="0"/>
              </a:rPr>
              <a:t>•…….</a:t>
            </a:r>
            <a:endParaRPr lang="en-US" altLang="fr-FR" sz="2400" dirty="0">
              <a:solidFill>
                <a:srgbClr val="63B7C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701714" y="1249650"/>
            <a:ext cx="3362960" cy="521970"/>
          </a:xfrm>
          <a:prstGeom prst="rect">
            <a:avLst/>
          </a:prstGeom>
        </p:spPr>
        <p:txBody>
          <a:bodyPr wrap="none">
            <a:spAutoFit/>
          </a:bodyPr>
          <a:lstStyle/>
          <a:p>
            <a:pPr algn="l"/>
            <a:r>
              <a:rPr lang="en-US" altLang="fr-FR" sz="2800" dirty="0">
                <a:solidFill>
                  <a:srgbClr val="FFC000"/>
                </a:solidFill>
              </a:rPr>
              <a:t>What is electronics?</a:t>
            </a:r>
            <a:endParaRPr lang="en-US" altLang="fr-FR" sz="2800" dirty="0">
              <a:solidFill>
                <a:srgbClr val="FFC000"/>
              </a:solidFill>
            </a:endParaRPr>
          </a:p>
        </p:txBody>
      </p:sp>
      <p:grpSp>
        <p:nvGrpSpPr>
          <p:cNvPr id="9" name="Groupe 8"/>
          <p:cNvGrpSpPr/>
          <p:nvPr/>
        </p:nvGrpSpPr>
        <p:grpSpPr>
          <a:xfrm>
            <a:off x="913722" y="1893887"/>
            <a:ext cx="10239382" cy="3996185"/>
            <a:chOff x="913722" y="1893887"/>
            <a:chExt cx="10239382" cy="3996185"/>
          </a:xfrm>
        </p:grpSpPr>
        <p:sp>
          <p:nvSpPr>
            <p:cNvPr id="5" name="object 5"/>
            <p:cNvSpPr txBox="1"/>
            <p:nvPr/>
          </p:nvSpPr>
          <p:spPr>
            <a:xfrm>
              <a:off x="913722" y="1893887"/>
              <a:ext cx="10239382" cy="2684780"/>
            </a:xfrm>
            <a:prstGeom prst="rect">
              <a:avLst/>
            </a:prstGeom>
          </p:spPr>
          <p:txBody>
            <a:bodyPr vert="horz" wrap="square" lIns="0" tIns="12700" rIns="0" bIns="0" rtlCol="0">
              <a:spAutoFit/>
            </a:bodyPr>
            <a:lstStyle/>
            <a:p>
              <a:pPr marL="527685" indent="-515620">
                <a:lnSpc>
                  <a:spcPct val="100000"/>
                </a:lnSpc>
                <a:spcBef>
                  <a:spcPts val="100"/>
                </a:spcBef>
                <a:buAutoNum type="arabicPeriod"/>
                <a:tabLst>
                  <a:tab pos="527685" algn="l"/>
                  <a:tab pos="528320" algn="l"/>
                  <a:tab pos="2469515" algn="l"/>
                  <a:tab pos="2981325" algn="l"/>
                  <a:tab pos="3342640" algn="l"/>
                  <a:tab pos="4396105" algn="l"/>
                  <a:tab pos="4862195" algn="l"/>
                  <a:tab pos="6014085" algn="l"/>
                  <a:tab pos="6592570" algn="l"/>
                </a:tabLst>
              </a:pPr>
              <a:r>
                <a:rPr lang="en-US" altLang="fr-FR" sz="2000" dirty="0">
                  <a:solidFill>
                    <a:srgbClr val="FFFF00"/>
                  </a:solidFill>
                  <a:latin typeface="Times New Roman" panose="02020603050405020304"/>
                  <a:cs typeface="Times New Roman" panose="02020603050405020304"/>
                </a:rPr>
                <a:t>Electronics is the science of controlling the movement of electrons.</a:t>
              </a:r>
              <a:endParaRPr lang="en-US" altLang="fr-FR" sz="2000" dirty="0">
                <a:solidFill>
                  <a:srgbClr val="FFFF00"/>
                </a:solidFill>
                <a:latin typeface="Times New Roman" panose="02020603050405020304"/>
                <a:cs typeface="Times New Roman" panose="02020603050405020304"/>
              </a:endParaRPr>
            </a:p>
            <a:p>
              <a:pPr marL="527685" indent="-515620">
                <a:lnSpc>
                  <a:spcPct val="100000"/>
                </a:lnSpc>
                <a:spcBef>
                  <a:spcPts val="100"/>
                </a:spcBef>
                <a:buAutoNum type="arabicPeriod"/>
                <a:tabLst>
                  <a:tab pos="527685" algn="l"/>
                  <a:tab pos="528320" algn="l"/>
                  <a:tab pos="2469515" algn="l"/>
                  <a:tab pos="2981325" algn="l"/>
                  <a:tab pos="3342640" algn="l"/>
                  <a:tab pos="4396105" algn="l"/>
                  <a:tab pos="4862195" algn="l"/>
                  <a:tab pos="6014085" algn="l"/>
                  <a:tab pos="6592570" algn="l"/>
                </a:tabLst>
              </a:pPr>
              <a:endParaRPr lang="en-US" altLang="fr-FR" sz="2000" dirty="0">
                <a:solidFill>
                  <a:srgbClr val="FFFF00"/>
                </a:solidFill>
                <a:latin typeface="Times New Roman" panose="02020603050405020304"/>
                <a:cs typeface="Times New Roman" panose="02020603050405020304"/>
              </a:endParaRPr>
            </a:p>
            <a:p>
              <a:pPr marL="527685" indent="-515620">
                <a:lnSpc>
                  <a:spcPct val="100000"/>
                </a:lnSpc>
                <a:spcBef>
                  <a:spcPts val="100"/>
                </a:spcBef>
                <a:buAutoNum type="arabicPeriod"/>
                <a:tabLst>
                  <a:tab pos="527685" algn="l"/>
                  <a:tab pos="528320" algn="l"/>
                  <a:tab pos="2469515" algn="l"/>
                  <a:tab pos="2981325" algn="l"/>
                  <a:tab pos="3342640" algn="l"/>
                  <a:tab pos="4396105" algn="l"/>
                  <a:tab pos="4862195" algn="l"/>
                  <a:tab pos="6014085" algn="l"/>
                  <a:tab pos="6592570" algn="l"/>
                </a:tabLst>
              </a:pPr>
              <a:r>
                <a:rPr lang="en-US" altLang="fr-FR" sz="2000" dirty="0">
                  <a:solidFill>
                    <a:srgbClr val="FFFF00"/>
                  </a:solidFill>
                  <a:latin typeface="Times New Roman" panose="02020603050405020304"/>
                  <a:cs typeface="Times New Roman" panose="02020603050405020304"/>
                </a:rPr>
                <a:t>Electronics is a branch of applied physics, dealing, among other things, with the shaping and management of electrical signals, enabling, for example, the transmission or reception of information. The adjective "electronic" also refers to anything related to the electron.</a:t>
              </a:r>
              <a:endParaRPr lang="en-US" altLang="fr-FR" sz="2000" dirty="0">
                <a:solidFill>
                  <a:srgbClr val="FFFF00"/>
                </a:solidFill>
                <a:latin typeface="Times New Roman" panose="02020603050405020304"/>
                <a:cs typeface="Times New Roman" panose="02020603050405020304"/>
              </a:endParaRPr>
            </a:p>
            <a:p>
              <a:pPr marL="4272280" marR="5080" algn="just">
                <a:lnSpc>
                  <a:spcPct val="100000"/>
                </a:lnSpc>
              </a:pPr>
              <a:r>
                <a:rPr sz="1800" b="1" spc="-10" dirty="0">
                  <a:solidFill>
                    <a:srgbClr val="FFFF00"/>
                  </a:solidFill>
                  <a:latin typeface="Calibri" panose="020F0502020204030204"/>
                  <a:cs typeface="Calibri" panose="020F0502020204030204"/>
                </a:rPr>
                <a:t>Ce qu'on </a:t>
              </a:r>
              <a:r>
                <a:rPr sz="1800" b="1" spc="-15" dirty="0">
                  <a:solidFill>
                    <a:srgbClr val="FFFF00"/>
                  </a:solidFill>
                  <a:latin typeface="Calibri" panose="020F0502020204030204"/>
                  <a:cs typeface="Calibri" panose="020F0502020204030204"/>
                </a:rPr>
                <a:t>appelle </a:t>
              </a:r>
              <a:r>
                <a:rPr sz="1800" b="1" spc="-25" dirty="0">
                  <a:solidFill>
                    <a:srgbClr val="FFFF00"/>
                  </a:solidFill>
                  <a:latin typeface="Calibri" panose="020F0502020204030204"/>
                  <a:cs typeface="Calibri" panose="020F0502020204030204"/>
                </a:rPr>
                <a:t>"courant </a:t>
              </a:r>
              <a:r>
                <a:rPr sz="1800" b="1" spc="-15" dirty="0">
                  <a:solidFill>
                    <a:srgbClr val="FFFF00"/>
                  </a:solidFill>
                  <a:latin typeface="Calibri" panose="020F0502020204030204"/>
                  <a:cs typeface="Calibri" panose="020F0502020204030204"/>
                </a:rPr>
                <a:t>électrique"  n'est </a:t>
              </a:r>
              <a:r>
                <a:rPr sz="1800" b="1" spc="-25" dirty="0">
                  <a:solidFill>
                    <a:srgbClr val="FFFF00"/>
                  </a:solidFill>
                  <a:latin typeface="Calibri" panose="020F0502020204030204"/>
                  <a:cs typeface="Calibri" panose="020F0502020204030204"/>
                </a:rPr>
                <a:t>autre </a:t>
              </a:r>
              <a:r>
                <a:rPr sz="1800" b="1" spc="-10" dirty="0">
                  <a:solidFill>
                    <a:srgbClr val="FFFF00"/>
                  </a:solidFill>
                  <a:latin typeface="Calibri" panose="020F0502020204030204"/>
                  <a:cs typeface="Calibri" panose="020F0502020204030204"/>
                </a:rPr>
                <a:t>qu'un </a:t>
              </a:r>
              <a:r>
                <a:rPr sz="1800" b="1" spc="-25" dirty="0">
                  <a:solidFill>
                    <a:srgbClr val="FFFF00"/>
                  </a:solidFill>
                  <a:latin typeface="Calibri" panose="020F0502020204030204"/>
                  <a:cs typeface="Calibri" panose="020F0502020204030204"/>
                </a:rPr>
                <a:t>courant, </a:t>
              </a:r>
              <a:r>
                <a:rPr sz="1800" b="1" spc="-5" dirty="0">
                  <a:solidFill>
                    <a:srgbClr val="FFFF00"/>
                  </a:solidFill>
                  <a:latin typeface="Calibri" panose="020F0502020204030204"/>
                  <a:cs typeface="Calibri" panose="020F0502020204030204"/>
                </a:rPr>
                <a:t>un </a:t>
              </a:r>
              <a:r>
                <a:rPr sz="1800" b="1" spc="-20" dirty="0">
                  <a:solidFill>
                    <a:srgbClr val="FFFF00"/>
                  </a:solidFill>
                  <a:latin typeface="Calibri" panose="020F0502020204030204"/>
                  <a:cs typeface="Calibri" panose="020F0502020204030204"/>
                </a:rPr>
                <a:t>mouvement </a:t>
              </a:r>
              <a:r>
                <a:rPr sz="1800" b="1" spc="365" dirty="0">
                  <a:solidFill>
                    <a:srgbClr val="FFFF00"/>
                  </a:solidFill>
                  <a:latin typeface="Calibri" panose="020F0502020204030204"/>
                  <a:cs typeface="Calibri" panose="020F0502020204030204"/>
                </a:rPr>
                <a:t> </a:t>
              </a:r>
              <a:r>
                <a:rPr sz="1800" b="1" spc="-20" dirty="0">
                  <a:solidFill>
                    <a:srgbClr val="FFFF00"/>
                  </a:solidFill>
                  <a:latin typeface="Calibri" panose="020F0502020204030204"/>
                  <a:cs typeface="Calibri" panose="020F0502020204030204"/>
                </a:rPr>
                <a:t>d'électrons. </a:t>
              </a:r>
              <a:r>
                <a:rPr sz="1800" b="1" spc="-15" dirty="0">
                  <a:solidFill>
                    <a:srgbClr val="FFFF00"/>
                  </a:solidFill>
                  <a:latin typeface="Calibri" panose="020F0502020204030204"/>
                  <a:cs typeface="Calibri" panose="020F0502020204030204"/>
                </a:rPr>
                <a:t>Ceux-ci </a:t>
              </a:r>
              <a:r>
                <a:rPr sz="1800" b="1" spc="-25" dirty="0">
                  <a:solidFill>
                    <a:srgbClr val="FFFF00"/>
                  </a:solidFill>
                  <a:latin typeface="Calibri" panose="020F0502020204030204"/>
                  <a:cs typeface="Calibri" panose="020F0502020204030204"/>
                </a:rPr>
                <a:t>peuvent </a:t>
              </a:r>
              <a:r>
                <a:rPr sz="1800" b="1" spc="-20" dirty="0">
                  <a:solidFill>
                    <a:srgbClr val="FFFF00"/>
                  </a:solidFill>
                  <a:latin typeface="Calibri" panose="020F0502020204030204"/>
                  <a:cs typeface="Calibri" panose="020F0502020204030204"/>
                </a:rPr>
                <a:t>circuler  librement </a:t>
              </a:r>
              <a:r>
                <a:rPr sz="1800" b="1" spc="-15" dirty="0">
                  <a:solidFill>
                    <a:srgbClr val="FFFF00"/>
                  </a:solidFill>
                  <a:latin typeface="Calibri" panose="020F0502020204030204"/>
                  <a:cs typeface="Calibri" panose="020F0502020204030204"/>
                </a:rPr>
                <a:t>dans les </a:t>
              </a:r>
              <a:r>
                <a:rPr sz="1800" b="1" spc="-20" dirty="0">
                  <a:solidFill>
                    <a:srgbClr val="FFFF00"/>
                  </a:solidFill>
                  <a:latin typeface="Calibri" panose="020F0502020204030204"/>
                  <a:cs typeface="Calibri" panose="020F0502020204030204"/>
                </a:rPr>
                <a:t>corps </a:t>
              </a:r>
              <a:r>
                <a:rPr sz="1800" b="1" spc="-10" dirty="0">
                  <a:solidFill>
                    <a:srgbClr val="FFFF00"/>
                  </a:solidFill>
                  <a:latin typeface="Calibri" panose="020F0502020204030204"/>
                  <a:cs typeface="Calibri" panose="020F0502020204030204"/>
                </a:rPr>
                <a:t>dits </a:t>
              </a:r>
              <a:r>
                <a:rPr sz="1800" b="1" spc="-25" dirty="0">
                  <a:solidFill>
                    <a:srgbClr val="FFFF00"/>
                  </a:solidFill>
                  <a:latin typeface="Calibri" panose="020F0502020204030204"/>
                  <a:cs typeface="Calibri" panose="020F0502020204030204"/>
                </a:rPr>
                <a:t>conducteurs,  </a:t>
              </a:r>
              <a:r>
                <a:rPr sz="1800" b="1" spc="-20" dirty="0">
                  <a:solidFill>
                    <a:srgbClr val="FFFF00"/>
                  </a:solidFill>
                  <a:latin typeface="Calibri" panose="020F0502020204030204"/>
                  <a:cs typeface="Calibri" panose="020F0502020204030204"/>
                </a:rPr>
                <a:t>tels</a:t>
              </a:r>
              <a:r>
                <a:rPr sz="1800" b="1" spc="365" dirty="0">
                  <a:solidFill>
                    <a:srgbClr val="FFFF00"/>
                  </a:solidFill>
                  <a:latin typeface="Calibri" panose="020F0502020204030204"/>
                  <a:cs typeface="Calibri" panose="020F0502020204030204"/>
                </a:rPr>
                <a:t> </a:t>
              </a:r>
              <a:r>
                <a:rPr sz="1800" b="1" spc="-10" dirty="0">
                  <a:solidFill>
                    <a:srgbClr val="FFFF00"/>
                  </a:solidFill>
                  <a:latin typeface="Calibri" panose="020F0502020204030204"/>
                  <a:cs typeface="Calibri" panose="020F0502020204030204"/>
                </a:rPr>
                <a:t>que </a:t>
              </a:r>
              <a:r>
                <a:rPr sz="1800" b="1" spc="-15" dirty="0">
                  <a:solidFill>
                    <a:srgbClr val="FFFF00"/>
                  </a:solidFill>
                  <a:latin typeface="Calibri" panose="020F0502020204030204"/>
                  <a:cs typeface="Calibri" panose="020F0502020204030204"/>
                </a:rPr>
                <a:t>le </a:t>
              </a:r>
              <a:r>
                <a:rPr sz="1800" b="1" spc="-20" dirty="0">
                  <a:solidFill>
                    <a:srgbClr val="FFFF00"/>
                  </a:solidFill>
                  <a:latin typeface="Calibri" panose="020F0502020204030204"/>
                  <a:cs typeface="Calibri" panose="020F0502020204030204"/>
                </a:rPr>
                <a:t>cuivre  </a:t>
              </a:r>
              <a:r>
                <a:rPr sz="1800" b="1" spc="-10" dirty="0">
                  <a:solidFill>
                    <a:srgbClr val="FFFF00"/>
                  </a:solidFill>
                  <a:latin typeface="Calibri" panose="020F0502020204030204"/>
                  <a:cs typeface="Calibri" panose="020F0502020204030204"/>
                </a:rPr>
                <a:t>qui </a:t>
              </a:r>
              <a:r>
                <a:rPr sz="1800" b="1" spc="-15" dirty="0">
                  <a:solidFill>
                    <a:srgbClr val="FFFF00"/>
                  </a:solidFill>
                  <a:latin typeface="Calibri" panose="020F0502020204030204"/>
                  <a:cs typeface="Calibri" panose="020F0502020204030204"/>
                </a:rPr>
                <a:t>est utilisé </a:t>
              </a:r>
              <a:r>
                <a:rPr sz="1800" b="1" spc="-10" dirty="0">
                  <a:solidFill>
                    <a:srgbClr val="FFFF00"/>
                  </a:solidFill>
                  <a:latin typeface="Calibri" panose="020F0502020204030204"/>
                  <a:cs typeface="Calibri" panose="020F0502020204030204"/>
                </a:rPr>
                <a:t>pour  fabriquer </a:t>
              </a:r>
              <a:r>
                <a:rPr sz="1800" b="1" dirty="0">
                  <a:solidFill>
                    <a:srgbClr val="FFFF00"/>
                  </a:solidFill>
                  <a:latin typeface="Calibri" panose="020F0502020204030204"/>
                  <a:cs typeface="Calibri" panose="020F0502020204030204"/>
                </a:rPr>
                <a:t>les </a:t>
              </a:r>
              <a:r>
                <a:rPr sz="1800" b="1" spc="-5" dirty="0">
                  <a:solidFill>
                    <a:srgbClr val="FFFF00"/>
                  </a:solidFill>
                  <a:latin typeface="Calibri" panose="020F0502020204030204"/>
                  <a:cs typeface="Calibri" panose="020F0502020204030204"/>
                </a:rPr>
                <a:t>câbles</a:t>
              </a:r>
              <a:r>
                <a:rPr sz="1800" b="1" spc="-150" dirty="0">
                  <a:solidFill>
                    <a:srgbClr val="FFFF00"/>
                  </a:solidFill>
                  <a:latin typeface="Calibri" panose="020F0502020204030204"/>
                  <a:cs typeface="Calibri" panose="020F0502020204030204"/>
                </a:rPr>
                <a:t> </a:t>
              </a:r>
              <a:r>
                <a:rPr sz="1800" b="1" spc="-15" dirty="0">
                  <a:solidFill>
                    <a:srgbClr val="FFFF00"/>
                  </a:solidFill>
                  <a:latin typeface="Calibri" panose="020F0502020204030204"/>
                  <a:cs typeface="Calibri" panose="020F0502020204030204"/>
                </a:rPr>
                <a:t>électriques</a:t>
              </a:r>
              <a:r>
                <a:rPr sz="1800" b="1" spc="-15" dirty="0">
                  <a:solidFill>
                    <a:srgbClr val="FF0000"/>
                  </a:solidFill>
                  <a:latin typeface="Calibri" panose="020F0502020204030204"/>
                  <a:cs typeface="Calibri" panose="020F0502020204030204"/>
                </a:rPr>
                <a:t>.</a:t>
              </a:r>
              <a:endParaRPr sz="1800" dirty="0">
                <a:latin typeface="Calibri" panose="020F0502020204030204"/>
                <a:cs typeface="Calibri" panose="020F0502020204030204"/>
              </a:endParaRPr>
            </a:p>
          </p:txBody>
        </p:sp>
        <p:grpSp>
          <p:nvGrpSpPr>
            <p:cNvPr id="8" name="Groupe 7"/>
            <p:cNvGrpSpPr/>
            <p:nvPr/>
          </p:nvGrpSpPr>
          <p:grpSpPr>
            <a:xfrm>
              <a:off x="913722" y="3863152"/>
              <a:ext cx="4259581" cy="2026920"/>
              <a:chOff x="913722" y="3863152"/>
              <a:chExt cx="4259581" cy="2026920"/>
            </a:xfrm>
          </p:grpSpPr>
          <p:sp>
            <p:nvSpPr>
              <p:cNvPr id="6" name="object 3"/>
              <p:cNvSpPr/>
              <p:nvPr/>
            </p:nvSpPr>
            <p:spPr>
              <a:xfrm>
                <a:off x="913722" y="3863152"/>
                <a:ext cx="2026919" cy="2026920"/>
              </a:xfrm>
              <a:prstGeom prst="rect">
                <a:avLst/>
              </a:prstGeom>
              <a:blipFill>
                <a:blip r:embed="rId1" cstate="print"/>
                <a:stretch>
                  <a:fillRect/>
                </a:stretch>
              </a:blipFill>
            </p:spPr>
            <p:txBody>
              <a:bodyPr wrap="square" lIns="0" tIns="0" rIns="0" bIns="0" rtlCol="0"/>
              <a:lstStyle/>
              <a:p/>
            </p:txBody>
          </p:sp>
          <p:sp>
            <p:nvSpPr>
              <p:cNvPr id="7" name="object 4"/>
              <p:cNvSpPr/>
              <p:nvPr/>
            </p:nvSpPr>
            <p:spPr>
              <a:xfrm>
                <a:off x="3146383" y="3863152"/>
                <a:ext cx="2026920" cy="2026920"/>
              </a:xfrm>
              <a:prstGeom prst="rect">
                <a:avLst/>
              </a:prstGeom>
              <a:blipFill>
                <a:blip r:embed="rId2" cstate="print"/>
                <a:stretch>
                  <a:fillRect/>
                </a:stretch>
              </a:blipFill>
            </p:spPr>
            <p:txBody>
              <a:bodyPr wrap="square" lIns="0" tIns="0" rIns="0" bIns="0" rtlCol="0"/>
              <a:lstStyle/>
              <a:p/>
            </p:txBody>
          </p:sp>
        </p:gr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305110" y="1536546"/>
            <a:ext cx="4519295" cy="460375"/>
          </a:xfrm>
          <a:prstGeom prst="rect">
            <a:avLst/>
          </a:prstGeom>
        </p:spPr>
        <p:txBody>
          <a:bodyPr wrap="none">
            <a:spAutoFit/>
          </a:bodyPr>
          <a:lstStyle/>
          <a:p>
            <a:pPr algn="l"/>
            <a:r>
              <a:rPr lang="en-US" altLang="fr-FR" sz="2400" dirty="0">
                <a:solidFill>
                  <a:srgbClr val="FFC000"/>
                </a:solidFill>
              </a:rPr>
              <a:t>The electronic bases of memory</a:t>
            </a:r>
            <a:endParaRPr lang="en-US" altLang="fr-FR" sz="2400" dirty="0">
              <a:solidFill>
                <a:srgbClr val="FFC000"/>
              </a:solidFill>
            </a:endParaRPr>
          </a:p>
        </p:txBody>
      </p:sp>
      <p:grpSp>
        <p:nvGrpSpPr>
          <p:cNvPr id="5" name="Groupe 4"/>
          <p:cNvGrpSpPr/>
          <p:nvPr/>
        </p:nvGrpSpPr>
        <p:grpSpPr>
          <a:xfrm>
            <a:off x="1528572" y="2172710"/>
            <a:ext cx="7642859" cy="3807658"/>
            <a:chOff x="1528572" y="1953767"/>
            <a:chExt cx="7642859" cy="3807658"/>
          </a:xfrm>
        </p:grpSpPr>
        <p:sp>
          <p:nvSpPr>
            <p:cNvPr id="6" name="object 3"/>
            <p:cNvSpPr/>
            <p:nvPr/>
          </p:nvSpPr>
          <p:spPr>
            <a:xfrm>
              <a:off x="1528572" y="1979676"/>
              <a:ext cx="1872995" cy="1872995"/>
            </a:xfrm>
            <a:prstGeom prst="rect">
              <a:avLst/>
            </a:prstGeom>
            <a:blipFill>
              <a:blip r:embed="rId1" cstate="print"/>
              <a:stretch>
                <a:fillRect/>
              </a:stretch>
            </a:blipFill>
          </p:spPr>
          <p:txBody>
            <a:bodyPr wrap="square" lIns="0" tIns="0" rIns="0" bIns="0" rtlCol="0"/>
            <a:lstStyle/>
            <a:p>
              <a:endParaRPr sz="2000"/>
            </a:p>
          </p:txBody>
        </p:sp>
        <p:sp>
          <p:nvSpPr>
            <p:cNvPr id="7" name="object 4"/>
            <p:cNvSpPr/>
            <p:nvPr/>
          </p:nvSpPr>
          <p:spPr>
            <a:xfrm>
              <a:off x="4265676" y="1979676"/>
              <a:ext cx="1850136" cy="1851660"/>
            </a:xfrm>
            <a:prstGeom prst="rect">
              <a:avLst/>
            </a:prstGeom>
            <a:blipFill>
              <a:blip r:embed="rId2" cstate="print"/>
              <a:stretch>
                <a:fillRect/>
              </a:stretch>
            </a:blipFill>
          </p:spPr>
          <p:txBody>
            <a:bodyPr wrap="square" lIns="0" tIns="0" rIns="0" bIns="0" rtlCol="0"/>
            <a:lstStyle/>
            <a:p>
              <a:endParaRPr sz="2000"/>
            </a:p>
          </p:txBody>
        </p:sp>
        <p:sp>
          <p:nvSpPr>
            <p:cNvPr id="8" name="object 5"/>
            <p:cNvSpPr/>
            <p:nvPr/>
          </p:nvSpPr>
          <p:spPr>
            <a:xfrm>
              <a:off x="7272528" y="1953767"/>
              <a:ext cx="1898903" cy="1898904"/>
            </a:xfrm>
            <a:prstGeom prst="rect">
              <a:avLst/>
            </a:prstGeom>
            <a:blipFill>
              <a:blip r:embed="rId3" cstate="print"/>
              <a:stretch>
                <a:fillRect/>
              </a:stretch>
            </a:blipFill>
          </p:spPr>
          <p:txBody>
            <a:bodyPr wrap="square" lIns="0" tIns="0" rIns="0" bIns="0" rtlCol="0"/>
            <a:lstStyle/>
            <a:p>
              <a:endParaRPr sz="2000"/>
            </a:p>
          </p:txBody>
        </p:sp>
        <p:sp>
          <p:nvSpPr>
            <p:cNvPr id="9" name="object 6"/>
            <p:cNvSpPr txBox="1"/>
            <p:nvPr/>
          </p:nvSpPr>
          <p:spPr>
            <a:xfrm>
              <a:off x="1586864" y="4105345"/>
              <a:ext cx="7451725" cy="1656080"/>
            </a:xfrm>
            <a:prstGeom prst="rect">
              <a:avLst/>
            </a:prstGeom>
          </p:spPr>
          <p:txBody>
            <a:bodyPr vert="horz" wrap="square" lIns="0" tIns="96520" rIns="0" bIns="0" rtlCol="0">
              <a:spAutoFit/>
            </a:bodyPr>
            <a:lstStyle/>
            <a:p>
              <a:pPr marL="3129280">
                <a:lnSpc>
                  <a:spcPct val="100000"/>
                </a:lnSpc>
                <a:spcBef>
                  <a:spcPts val="760"/>
                </a:spcBef>
                <a:tabLst>
                  <a:tab pos="5824220" algn="l"/>
                </a:tabLst>
              </a:pPr>
              <a:r>
                <a:rPr lang="en-US" altLang="fr-FR" sz="2000" spc="-5" dirty="0">
                  <a:solidFill>
                    <a:srgbClr val="63B7C6"/>
                  </a:solidFill>
                  <a:latin typeface="Calibri" panose="020F0502020204030204"/>
                  <a:cs typeface="Calibri" panose="020F0502020204030204"/>
                </a:rPr>
                <a:t>STATUS 1</a:t>
              </a:r>
              <a:r>
                <a:rPr sz="2000" spc="-5" dirty="0">
                  <a:solidFill>
                    <a:srgbClr val="63B7C6"/>
                  </a:solidFill>
                  <a:latin typeface="Calibri" panose="020F0502020204030204"/>
                  <a:cs typeface="Calibri" panose="020F0502020204030204"/>
                </a:rPr>
                <a:t>	</a:t>
              </a:r>
              <a:r>
                <a:rPr lang="fr-FR" sz="2000" spc="-5" dirty="0" smtClean="0">
                  <a:solidFill>
                    <a:srgbClr val="63B7C6"/>
                  </a:solidFill>
                  <a:latin typeface="Calibri" panose="020F0502020204030204"/>
                  <a:cs typeface="Calibri" panose="020F0502020204030204"/>
                </a:rPr>
                <a:t>      </a:t>
              </a:r>
              <a:r>
                <a:rPr lang="en-US" altLang="fr-FR" sz="2000" b="1" spc="-135" dirty="0" smtClean="0">
                  <a:solidFill>
                    <a:srgbClr val="63B7C6"/>
                  </a:solidFill>
                  <a:latin typeface="Calibri" panose="020F0502020204030204"/>
                  <a:cs typeface="Calibri" panose="020F0502020204030204"/>
                </a:rPr>
                <a:t>STATUS </a:t>
              </a:r>
              <a:r>
                <a:rPr sz="2000" b="1" spc="-135" dirty="0" smtClean="0">
                  <a:solidFill>
                    <a:srgbClr val="63B7C6"/>
                  </a:solidFill>
                  <a:latin typeface="Calibri" panose="020F0502020204030204"/>
                  <a:cs typeface="Calibri" panose="020F0502020204030204"/>
                </a:rPr>
                <a:t> </a:t>
              </a:r>
              <a:r>
                <a:rPr sz="2000" b="1" spc="-5" dirty="0">
                  <a:solidFill>
                    <a:srgbClr val="63B7C6"/>
                  </a:solidFill>
                  <a:latin typeface="Calibri" panose="020F0502020204030204"/>
                  <a:cs typeface="Calibri" panose="020F0502020204030204"/>
                </a:rPr>
                <a:t>0</a:t>
              </a:r>
              <a:endParaRPr sz="2000" dirty="0">
                <a:solidFill>
                  <a:srgbClr val="63B7C6"/>
                </a:solidFill>
                <a:latin typeface="Calibri" panose="020F0502020204030204"/>
                <a:cs typeface="Calibri" panose="020F0502020204030204"/>
              </a:endParaRPr>
            </a:p>
            <a:p>
              <a:pPr marR="95885" algn="ctr">
                <a:lnSpc>
                  <a:spcPct val="100000"/>
                </a:lnSpc>
                <a:spcBef>
                  <a:spcPts val="855"/>
                </a:spcBef>
              </a:pPr>
              <a:r>
                <a:rPr lang="en-US" altLang="fr-FR" sz="2000" dirty="0">
                  <a:solidFill>
                    <a:srgbClr val="FFFF00"/>
                  </a:solidFill>
                  <a:latin typeface="Calibri" panose="020F0502020204030204"/>
                  <a:cs typeface="Calibri" panose="020F0502020204030204"/>
                </a:rPr>
                <a:t>These are the memory states: 0 and 1.</a:t>
              </a:r>
              <a:endParaRPr lang="en-US" altLang="fr-FR" sz="2000" dirty="0">
                <a:solidFill>
                  <a:srgbClr val="FFFF00"/>
                </a:solidFill>
                <a:latin typeface="Calibri" panose="020F0502020204030204"/>
                <a:cs typeface="Calibri" panose="020F0502020204030204"/>
              </a:endParaRPr>
            </a:p>
            <a:p>
              <a:pPr marR="95885" algn="ctr">
                <a:lnSpc>
                  <a:spcPct val="100000"/>
                </a:lnSpc>
                <a:spcBef>
                  <a:spcPts val="855"/>
                </a:spcBef>
              </a:pPr>
              <a:r>
                <a:rPr lang="en-US" altLang="fr-FR" sz="2000" dirty="0">
                  <a:solidFill>
                    <a:srgbClr val="FFFF00"/>
                  </a:solidFill>
                  <a:latin typeface="Calibri" panose="020F0502020204030204"/>
                  <a:cs typeface="Calibri" panose="020F0502020204030204"/>
                </a:rPr>
                <a:t>Speed ​​of the electron around the nucleus: ~2000 km/s</a:t>
              </a:r>
              <a:endParaRPr lang="en-US" altLang="fr-FR" sz="2000" dirty="0">
                <a:solidFill>
                  <a:srgbClr val="FFFF00"/>
                </a:solidFill>
                <a:latin typeface="Calibri" panose="020F0502020204030204"/>
                <a:cs typeface="Calibri" panose="020F0502020204030204"/>
              </a:endParaRPr>
            </a:p>
            <a:p>
              <a:pPr marR="95885" algn="ctr">
                <a:lnSpc>
                  <a:spcPct val="100000"/>
                </a:lnSpc>
                <a:spcBef>
                  <a:spcPts val="855"/>
                </a:spcBef>
              </a:pPr>
              <a:r>
                <a:rPr lang="en-US" altLang="fr-FR" sz="2000" dirty="0">
                  <a:solidFill>
                    <a:srgbClr val="FFFF00"/>
                  </a:solidFill>
                  <a:latin typeface="Calibri" panose="020F0502020204030204"/>
                  <a:cs typeface="Calibri" panose="020F0502020204030204"/>
                </a:rPr>
                <a:t>~30 billion revolutions around the nucleus in 10</a:t>
              </a:r>
              <a:r>
                <a:rPr lang="en-US" altLang="en-US" sz="2000" dirty="0">
                  <a:solidFill>
                    <a:srgbClr val="FFFF00"/>
                  </a:solidFill>
                  <a:latin typeface="Calibri" panose="020F0502020204030204"/>
                  <a:cs typeface="Calibri" panose="020F0502020204030204"/>
                </a:rPr>
                <a:t>⁻⁶</a:t>
              </a:r>
              <a:r>
                <a:rPr lang="en-US" altLang="fr-FR" sz="2000" dirty="0">
                  <a:solidFill>
                    <a:srgbClr val="FFFF00"/>
                  </a:solidFill>
                  <a:latin typeface="Calibri" panose="020F0502020204030204"/>
                  <a:cs typeface="Calibri" panose="020F0502020204030204"/>
                </a:rPr>
                <a:t> seconds</a:t>
              </a:r>
              <a:endParaRPr lang="en-US" altLang="fr-FR" sz="2000" dirty="0">
                <a:solidFill>
                  <a:srgbClr val="FFFF00"/>
                </a:solidFill>
                <a:latin typeface="Calibri" panose="020F0502020204030204"/>
                <a:cs typeface="Calibri" panose="020F0502020204030204"/>
              </a:endParaRP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289953" y="1455157"/>
            <a:ext cx="3131185" cy="460375"/>
          </a:xfrm>
          <a:prstGeom prst="rect">
            <a:avLst/>
          </a:prstGeom>
        </p:spPr>
        <p:txBody>
          <a:bodyPr wrap="none">
            <a:spAutoFit/>
          </a:bodyPr>
          <a:lstStyle/>
          <a:p>
            <a:pPr algn="l"/>
            <a:r>
              <a:rPr lang="en-US" altLang="fr-FR" sz="2400" dirty="0">
                <a:solidFill>
                  <a:srgbClr val="63B7C6"/>
                </a:solidFill>
              </a:rPr>
              <a:t>Careers in electronics</a:t>
            </a:r>
            <a:endParaRPr lang="en-US" altLang="fr-FR" sz="2400" dirty="0">
              <a:solidFill>
                <a:srgbClr val="63B7C6"/>
              </a:solidFill>
            </a:endParaRPr>
          </a:p>
        </p:txBody>
      </p:sp>
      <p:sp>
        <p:nvSpPr>
          <p:cNvPr id="5" name="object 3"/>
          <p:cNvSpPr txBox="1"/>
          <p:nvPr/>
        </p:nvSpPr>
        <p:spPr>
          <a:xfrm>
            <a:off x="1166684" y="1916822"/>
            <a:ext cx="8775805" cy="3477260"/>
          </a:xfrm>
          <a:prstGeom prst="rect">
            <a:avLst/>
          </a:prstGeom>
        </p:spPr>
        <p:txBody>
          <a:bodyPr vert="horz" wrap="square" lIns="0" tIns="12700" rIns="0" bIns="0" rtlCol="0">
            <a:spAutoFit/>
          </a:bodyPr>
          <a:lstStyle/>
          <a:p>
            <a:pPr marL="12700">
              <a:lnSpc>
                <a:spcPct val="100000"/>
              </a:lnSpc>
              <a:spcBef>
                <a:spcPts val="100"/>
              </a:spcBef>
            </a:pPr>
            <a:r>
              <a:rPr lang="en-US" altLang="fr-FR" dirty="0">
                <a:solidFill>
                  <a:srgbClr val="63B7C6"/>
                </a:solidFill>
                <a:latin typeface="Calibri" panose="020F0502020204030204"/>
                <a:cs typeface="Calibri" panose="020F0502020204030204"/>
              </a:rPr>
              <a:t>The professional fields that represent the trades of</a:t>
            </a:r>
            <a:endParaRPr lang="en-US" altLang="fr-FR" dirty="0">
              <a:solidFill>
                <a:srgbClr val="63B7C6"/>
              </a:solidFill>
              <a:latin typeface="Calibri" panose="020F0502020204030204"/>
              <a:cs typeface="Calibri" panose="020F0502020204030204"/>
            </a:endParaRPr>
          </a:p>
          <a:p>
            <a:pPr marL="12700">
              <a:lnSpc>
                <a:spcPct val="100000"/>
              </a:lnSpc>
              <a:spcBef>
                <a:spcPts val="100"/>
              </a:spcBef>
            </a:pPr>
            <a:r>
              <a:rPr lang="en-US" altLang="fr-FR" dirty="0">
                <a:solidFill>
                  <a:srgbClr val="63B7C6"/>
                </a:solidFill>
                <a:latin typeface="Calibri" panose="020F0502020204030204"/>
                <a:cs typeface="Calibri" panose="020F0502020204030204"/>
              </a:rPr>
              <a:t>electronics are found in the following areas:</a:t>
            </a:r>
            <a:endParaRPr lang="en-US" altLang="fr-FR" dirty="0">
              <a:solidFill>
                <a:srgbClr val="63B7C6"/>
              </a:solidFill>
              <a:latin typeface="Calibri" panose="020F0502020204030204"/>
              <a:cs typeface="Calibri" panose="020F0502020204030204"/>
            </a:endParaRPr>
          </a:p>
          <a:p>
            <a:pPr marL="355600" indent="-342900">
              <a:lnSpc>
                <a:spcPct val="100000"/>
              </a:lnSpc>
              <a:spcBef>
                <a:spcPts val="100"/>
              </a:spcBef>
              <a:buAutoNum type="arabicPeriod"/>
            </a:pPr>
            <a:r>
              <a:rPr lang="en-US" altLang="fr-FR" dirty="0">
                <a:solidFill>
                  <a:srgbClr val="63B7C6"/>
                </a:solidFill>
                <a:latin typeface="Calibri" panose="020F0502020204030204"/>
                <a:cs typeface="Calibri" panose="020F0502020204030204"/>
              </a:rPr>
              <a:t>Audiovisual and multimedia equipment</a:t>
            </a:r>
            <a:endParaRPr lang="en-US" altLang="fr-FR" dirty="0">
              <a:solidFill>
                <a:srgbClr val="63B7C6"/>
              </a:solidFill>
              <a:latin typeface="Calibri" panose="020F0502020204030204"/>
              <a:cs typeface="Calibri" panose="020F0502020204030204"/>
            </a:endParaRPr>
          </a:p>
          <a:p>
            <a:pPr marL="355600" indent="-342900">
              <a:lnSpc>
                <a:spcPct val="100000"/>
              </a:lnSpc>
              <a:spcBef>
                <a:spcPts val="100"/>
              </a:spcBef>
              <a:buAutoNum type="arabicPeriod"/>
            </a:pPr>
            <a:r>
              <a:rPr lang="en-US" altLang="fr-FR" dirty="0">
                <a:solidFill>
                  <a:srgbClr val="63B7C6"/>
                </a:solidFill>
                <a:latin typeface="Calibri" panose="020F0502020204030204"/>
                <a:cs typeface="Calibri" panose="020F0502020204030204"/>
              </a:rPr>
              <a:t>Computer equipment</a:t>
            </a:r>
            <a:endParaRPr lang="en-US" altLang="fr-FR" dirty="0">
              <a:solidFill>
                <a:srgbClr val="63B7C6"/>
              </a:solidFill>
              <a:latin typeface="Calibri" panose="020F0502020204030204"/>
              <a:cs typeface="Calibri" panose="020F0502020204030204"/>
            </a:endParaRPr>
          </a:p>
          <a:p>
            <a:pPr marL="355600" indent="-342900">
              <a:lnSpc>
                <a:spcPct val="100000"/>
              </a:lnSpc>
              <a:spcBef>
                <a:spcPts val="100"/>
              </a:spcBef>
              <a:buAutoNum type="arabicPeriod"/>
            </a:pPr>
            <a:r>
              <a:rPr lang="en-US" altLang="fr-FR" dirty="0">
                <a:solidFill>
                  <a:srgbClr val="63B7C6"/>
                </a:solidFill>
                <a:latin typeface="Calibri" panose="020F0502020204030204"/>
                <a:cs typeface="Calibri" panose="020F0502020204030204"/>
              </a:rPr>
              <a:t>Professional audiovisual equipment</a:t>
            </a:r>
            <a:endParaRPr lang="en-US" altLang="fr-FR" dirty="0">
              <a:solidFill>
                <a:srgbClr val="63B7C6"/>
              </a:solidFill>
              <a:latin typeface="Calibri" panose="020F0502020204030204"/>
              <a:cs typeface="Calibri" panose="020F0502020204030204"/>
            </a:endParaRPr>
          </a:p>
          <a:p>
            <a:pPr marL="355600" indent="-342900">
              <a:lnSpc>
                <a:spcPct val="100000"/>
              </a:lnSpc>
              <a:spcBef>
                <a:spcPts val="100"/>
              </a:spcBef>
              <a:buAutoNum type="arabicPeriod"/>
            </a:pPr>
            <a:r>
              <a:rPr lang="en-US" altLang="fr-FR" dirty="0">
                <a:solidFill>
                  <a:srgbClr val="63B7C6"/>
                </a:solidFill>
                <a:latin typeface="Calibri" panose="020F0502020204030204"/>
                <a:cs typeface="Calibri" panose="020F0502020204030204"/>
              </a:rPr>
              <a:t>Home comfort equipment (Domestic appliances)</a:t>
            </a:r>
            <a:endParaRPr lang="en-US" altLang="fr-FR" dirty="0">
              <a:solidFill>
                <a:srgbClr val="63B7C6"/>
              </a:solidFill>
              <a:latin typeface="Calibri" panose="020F0502020204030204"/>
              <a:cs typeface="Calibri" panose="020F0502020204030204"/>
            </a:endParaRPr>
          </a:p>
          <a:p>
            <a:pPr marL="355600" indent="-342900">
              <a:lnSpc>
                <a:spcPct val="100000"/>
              </a:lnSpc>
              <a:spcBef>
                <a:spcPts val="100"/>
              </a:spcBef>
              <a:buAutoNum type="arabicPeriod"/>
            </a:pPr>
            <a:r>
              <a:rPr lang="en-US" altLang="fr-FR" dirty="0">
                <a:solidFill>
                  <a:srgbClr val="63B7C6"/>
                </a:solidFill>
                <a:latin typeface="Calibri" panose="020F0502020204030204"/>
                <a:cs typeface="Calibri" panose="020F0502020204030204"/>
              </a:rPr>
              <a:t>Household appliances</a:t>
            </a:r>
            <a:endParaRPr lang="en-US" altLang="fr-FR" dirty="0">
              <a:solidFill>
                <a:srgbClr val="63B7C6"/>
              </a:solidFill>
              <a:latin typeface="Calibri" panose="020F0502020204030204"/>
              <a:cs typeface="Calibri" panose="020F0502020204030204"/>
            </a:endParaRPr>
          </a:p>
          <a:p>
            <a:pPr marL="355600" indent="-342900">
              <a:lnSpc>
                <a:spcPct val="100000"/>
              </a:lnSpc>
              <a:spcBef>
                <a:spcPts val="100"/>
              </a:spcBef>
              <a:buAutoNum type="arabicPeriod"/>
            </a:pPr>
            <a:r>
              <a:rPr lang="en-US" altLang="fr-FR" dirty="0">
                <a:solidFill>
                  <a:srgbClr val="63B7C6"/>
                </a:solidFill>
                <a:latin typeface="Calibri" panose="020F0502020204030204"/>
                <a:cs typeface="Calibri" panose="020F0502020204030204"/>
              </a:rPr>
              <a:t>Alarm and security equipment</a:t>
            </a:r>
            <a:endParaRPr lang="en-US" altLang="fr-FR" dirty="0">
              <a:solidFill>
                <a:srgbClr val="63B7C6"/>
              </a:solidFill>
              <a:latin typeface="Calibri" panose="020F0502020204030204"/>
              <a:cs typeface="Calibri" panose="020F0502020204030204"/>
            </a:endParaRPr>
          </a:p>
          <a:p>
            <a:pPr marL="355600" indent="-342900">
              <a:lnSpc>
                <a:spcPct val="100000"/>
              </a:lnSpc>
              <a:spcBef>
                <a:spcPts val="100"/>
              </a:spcBef>
              <a:buAutoNum type="arabicPeriod"/>
            </a:pPr>
            <a:r>
              <a:rPr lang="en-US" altLang="fr-FR" dirty="0">
                <a:solidFill>
                  <a:srgbClr val="63B7C6"/>
                </a:solidFill>
                <a:latin typeface="Calibri" panose="020F0502020204030204"/>
                <a:cs typeface="Calibri" panose="020F0502020204030204"/>
              </a:rPr>
              <a:t>Telecommunications and network equipment</a:t>
            </a:r>
            <a:endParaRPr lang="en-US" altLang="fr-FR" dirty="0">
              <a:solidFill>
                <a:srgbClr val="63B7C6"/>
              </a:solidFill>
              <a:latin typeface="Calibri" panose="020F0502020204030204"/>
              <a:cs typeface="Calibri" panose="020F0502020204030204"/>
            </a:endParaRPr>
          </a:p>
          <a:p>
            <a:pPr marL="355600" indent="-342900">
              <a:lnSpc>
                <a:spcPct val="100000"/>
              </a:lnSpc>
              <a:spcBef>
                <a:spcPts val="100"/>
              </a:spcBef>
              <a:buAutoNum type="arabicPeriod"/>
            </a:pPr>
            <a:r>
              <a:rPr lang="en-US" altLang="fr-FR" dirty="0">
                <a:solidFill>
                  <a:srgbClr val="63B7C6"/>
                </a:solidFill>
                <a:latin typeface="Calibri" panose="020F0502020204030204"/>
                <a:cs typeface="Calibri" panose="020F0502020204030204"/>
              </a:rPr>
              <a:t>Embedded electronic equipment</a:t>
            </a:r>
            <a:endParaRPr lang="en-US" altLang="fr-FR" dirty="0">
              <a:solidFill>
                <a:srgbClr val="63B7C6"/>
              </a:solidFill>
              <a:latin typeface="Calibri" panose="020F0502020204030204"/>
              <a:cs typeface="Calibri" panose="020F0502020204030204"/>
            </a:endParaRPr>
          </a:p>
          <a:p>
            <a:pPr marL="355600" indent="-342900">
              <a:lnSpc>
                <a:spcPct val="100000"/>
              </a:lnSpc>
              <a:spcBef>
                <a:spcPts val="100"/>
              </a:spcBef>
              <a:buAutoNum type="arabicPeriod"/>
            </a:pPr>
            <a:r>
              <a:rPr lang="en-US" altLang="fr-FR" dirty="0">
                <a:solidFill>
                  <a:srgbClr val="63B7C6"/>
                </a:solidFill>
                <a:latin typeface="Calibri" panose="020F0502020204030204"/>
                <a:cs typeface="Calibri" panose="020F0502020204030204"/>
              </a:rPr>
              <a:t>Observation, analysis, and measurement instrumentation equipment.</a:t>
            </a:r>
            <a:endParaRPr lang="en-US" altLang="fr-FR" dirty="0">
              <a:solidFill>
                <a:srgbClr val="63B7C6"/>
              </a:solidFill>
              <a:latin typeface="Calibri" panose="020F0502020204030204"/>
              <a:cs typeface="Calibri" panose="020F0502020204030204"/>
            </a:endParaRPr>
          </a:p>
          <a:p>
            <a:pPr marL="12700">
              <a:lnSpc>
                <a:spcPct val="100000"/>
              </a:lnSpc>
              <a:spcBef>
                <a:spcPts val="100"/>
              </a:spcBef>
            </a:pPr>
            <a:r>
              <a:rPr lang="en-US" altLang="fr-FR" dirty="0">
                <a:solidFill>
                  <a:srgbClr val="63B7C6"/>
                </a:solidFill>
                <a:latin typeface="Calibri" panose="020F0502020204030204"/>
                <a:cs typeface="Calibri" panose="020F0502020204030204"/>
              </a:rPr>
              <a:t>– ……….</a:t>
            </a:r>
            <a:endParaRPr lang="en-US" altLang="fr-FR" dirty="0">
              <a:solidFill>
                <a:srgbClr val="63B7C6"/>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164241" y="1467049"/>
            <a:ext cx="4909820" cy="460375"/>
          </a:xfrm>
          <a:prstGeom prst="rect">
            <a:avLst/>
          </a:prstGeom>
        </p:spPr>
        <p:txBody>
          <a:bodyPr wrap="none">
            <a:spAutoFit/>
          </a:bodyPr>
          <a:lstStyle/>
          <a:p>
            <a:pPr algn="l"/>
            <a:r>
              <a:rPr lang="en-US" altLang="fr-FR" sz="2400" dirty="0">
                <a:solidFill>
                  <a:srgbClr val="FFC000"/>
                </a:solidFill>
              </a:rPr>
              <a:t>Materials and current in electronics</a:t>
            </a:r>
            <a:endParaRPr lang="en-US" altLang="fr-FR" sz="2400" dirty="0">
              <a:solidFill>
                <a:srgbClr val="FFC000"/>
              </a:solidFill>
            </a:endParaRPr>
          </a:p>
        </p:txBody>
      </p:sp>
      <p:sp>
        <p:nvSpPr>
          <p:cNvPr id="5" name="object 3"/>
          <p:cNvSpPr txBox="1"/>
          <p:nvPr/>
        </p:nvSpPr>
        <p:spPr>
          <a:xfrm>
            <a:off x="444500" y="2453156"/>
            <a:ext cx="9487651" cy="2621280"/>
          </a:xfrm>
          <a:prstGeom prst="rect">
            <a:avLst/>
          </a:prstGeom>
        </p:spPr>
        <p:txBody>
          <a:bodyPr vert="horz" wrap="square" lIns="0" tIns="12065" rIns="0" bIns="0" rtlCol="0">
            <a:spAutoFit/>
          </a:bodyPr>
          <a:lstStyle/>
          <a:p>
            <a:pPr marL="469900" indent="-457200" algn="just">
              <a:spcBef>
                <a:spcPts val="95"/>
              </a:spcBef>
              <a:buFont typeface="Arial" panose="020B0604020202020204"/>
              <a:buChar char="•"/>
              <a:tabLst>
                <a:tab pos="469265" algn="l"/>
                <a:tab pos="469900" algn="l"/>
                <a:tab pos="2376170" algn="l"/>
              </a:tabLst>
            </a:pPr>
            <a:r>
              <a:rPr lang="en-US" altLang="fr-FR" sz="2400" dirty="0">
                <a:solidFill>
                  <a:srgbClr val="63B7C6"/>
                </a:solidFill>
                <a:latin typeface="Calibri" panose="020F0502020204030204"/>
                <a:cs typeface="Calibri" panose="020F0502020204030204"/>
              </a:rPr>
              <a:t>The excellent conductivity of copper and its alloys explains its widespread use in the electronics industry. Copper allows electronic devices to operate faster, reduce heat generation, and last longer: in short, to achieve ever-higher performance.</a:t>
            </a:r>
            <a:endParaRPr lang="en-US" altLang="fr-FR" sz="2400" dirty="0">
              <a:solidFill>
                <a:srgbClr val="63B7C6"/>
              </a:solidFill>
              <a:latin typeface="Calibri" panose="020F0502020204030204"/>
              <a:cs typeface="Calibri" panose="020F0502020204030204"/>
            </a:endParaRPr>
          </a:p>
          <a:p>
            <a:pPr marL="469900" indent="-457200" algn="just">
              <a:spcBef>
                <a:spcPts val="95"/>
              </a:spcBef>
              <a:buFont typeface="Arial" panose="020B0604020202020204"/>
              <a:buChar char="•"/>
              <a:tabLst>
                <a:tab pos="469265" algn="l"/>
                <a:tab pos="469900" algn="l"/>
                <a:tab pos="2376170" algn="l"/>
              </a:tabLst>
            </a:pPr>
            <a:endParaRPr lang="en-US" altLang="fr-FR" sz="2400" dirty="0">
              <a:solidFill>
                <a:srgbClr val="63B7C6"/>
              </a:solidFill>
              <a:latin typeface="Calibri" panose="020F0502020204030204"/>
              <a:cs typeface="Calibri" panose="020F0502020204030204"/>
            </a:endParaRPr>
          </a:p>
          <a:p>
            <a:pPr marL="469900" indent="-457200" algn="just">
              <a:spcBef>
                <a:spcPts val="95"/>
              </a:spcBef>
              <a:buFont typeface="Arial" panose="020B0604020202020204"/>
              <a:buChar char="•"/>
              <a:tabLst>
                <a:tab pos="469265" algn="l"/>
                <a:tab pos="469900" algn="l"/>
                <a:tab pos="2376170" algn="l"/>
              </a:tabLst>
            </a:pPr>
            <a:r>
              <a:rPr lang="en-US" altLang="fr-FR" sz="2400" dirty="0">
                <a:solidFill>
                  <a:srgbClr val="63B7C6"/>
                </a:solidFill>
                <a:latin typeface="Calibri" panose="020F0502020204030204"/>
                <a:cs typeface="Calibri" panose="020F0502020204030204"/>
              </a:rPr>
              <a:t>Electronics is the quintessential domain for "low currents," where the intensity level is on the order of milliamperes.</a:t>
            </a:r>
            <a:endParaRPr lang="en-US" altLang="fr-FR" sz="2400" dirty="0">
              <a:solidFill>
                <a:srgbClr val="63B7C6"/>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4500" y="542925"/>
            <a:ext cx="11214100" cy="534035"/>
          </a:xfrm>
        </p:spPr>
        <p:txBody>
          <a:bodyPr/>
          <a:lstStyle/>
          <a:p>
            <a:r>
              <a:rPr lang="en-US" altLang="fr-FR">
                <a:sym typeface="+mn-ea"/>
              </a:rPr>
              <a:t>PROGRAMME: CHAPTER I</a:t>
            </a:r>
            <a:endParaRPr lang="fr-FR" dirty="0"/>
          </a:p>
        </p:txBody>
      </p:sp>
      <p:sp>
        <p:nvSpPr>
          <p:cNvPr id="3" name="Espace réservé du numéro de diapositive 2"/>
          <p:cNvSpPr>
            <a:spLocks noGrp="1"/>
          </p:cNvSpPr>
          <p:nvPr>
            <p:ph type="sldNum" sz="quarter" idx="12"/>
          </p:nvPr>
        </p:nvSpPr>
        <p:spPr/>
        <p:txBody>
          <a:bodyPr/>
          <a:lstStyle/>
          <a:p>
            <a:pPr rtl="0"/>
            <a:fld id="{C263D6C4-4840-40CC-AC84-17E24B3B7BDE}" type="slidenum">
              <a:rPr lang="fr-FR" noProof="0" smtClean="0"/>
            </a:fld>
            <a:endParaRPr lang="fr-FR" noProof="0"/>
          </a:p>
        </p:txBody>
      </p:sp>
      <p:sp>
        <p:nvSpPr>
          <p:cNvPr id="4" name="Rectangle 3"/>
          <p:cNvSpPr/>
          <p:nvPr/>
        </p:nvSpPr>
        <p:spPr>
          <a:xfrm>
            <a:off x="184616" y="1518565"/>
            <a:ext cx="4334510" cy="460375"/>
          </a:xfrm>
          <a:prstGeom prst="rect">
            <a:avLst/>
          </a:prstGeom>
        </p:spPr>
        <p:txBody>
          <a:bodyPr wrap="none">
            <a:spAutoFit/>
          </a:bodyPr>
          <a:lstStyle/>
          <a:p>
            <a:pPr algn="l"/>
            <a:r>
              <a:rPr lang="en-US" altLang="fr-FR" sz="2400" dirty="0">
                <a:solidFill>
                  <a:srgbClr val="FFC000"/>
                </a:solidFill>
              </a:rPr>
              <a:t>What is electrical engineering?</a:t>
            </a:r>
            <a:endParaRPr lang="en-US" altLang="fr-FR" sz="2400" dirty="0">
              <a:solidFill>
                <a:srgbClr val="FFC000"/>
              </a:solidFill>
            </a:endParaRPr>
          </a:p>
        </p:txBody>
      </p:sp>
      <p:sp>
        <p:nvSpPr>
          <p:cNvPr id="5" name="object 3"/>
          <p:cNvSpPr txBox="1"/>
          <p:nvPr/>
        </p:nvSpPr>
        <p:spPr>
          <a:xfrm>
            <a:off x="1282595" y="2216685"/>
            <a:ext cx="8286115" cy="3270885"/>
          </a:xfrm>
          <a:prstGeom prst="rect">
            <a:avLst/>
          </a:prstGeom>
        </p:spPr>
        <p:txBody>
          <a:bodyPr vert="horz" wrap="square" lIns="0" tIns="64135" rIns="0" bIns="0" rtlCol="0">
            <a:spAutoFit/>
          </a:bodyPr>
          <a:lstStyle/>
          <a:p>
            <a:pPr marL="355600" marR="26035" indent="-342900">
              <a:lnSpc>
                <a:spcPts val="3500"/>
              </a:lnSpc>
              <a:spcBef>
                <a:spcPts val="505"/>
              </a:spcBef>
              <a:buFont typeface="Arial" panose="020B0604020202020204"/>
              <a:buChar char="•"/>
              <a:tabLst>
                <a:tab pos="355600" algn="l"/>
              </a:tabLst>
            </a:pPr>
            <a:r>
              <a:rPr lang="en-US" altLang="fr-FR" sz="2400" dirty="0">
                <a:solidFill>
                  <a:srgbClr val="63B7C6"/>
                </a:solidFill>
                <a:latin typeface="Calibri" panose="020F0502020204030204"/>
                <a:cs typeface="Calibri" panose="020F0502020204030204"/>
              </a:rPr>
              <a:t>Electrical engineering is the study of the technical applications of electricity; it is the discipline that studies the production, transmission, processing, transformation, and use of electrical energy.</a:t>
            </a:r>
            <a:endParaRPr lang="en-US" altLang="fr-FR" sz="2400" dirty="0">
              <a:solidFill>
                <a:srgbClr val="63B7C6"/>
              </a:solidFill>
              <a:latin typeface="Calibri" panose="020F0502020204030204"/>
              <a:cs typeface="Calibri" panose="020F0502020204030204"/>
            </a:endParaRPr>
          </a:p>
          <a:p>
            <a:pPr marL="355600" marR="26035" indent="-342900">
              <a:lnSpc>
                <a:spcPts val="3500"/>
              </a:lnSpc>
              <a:spcBef>
                <a:spcPts val="505"/>
              </a:spcBef>
              <a:buFont typeface="Arial" panose="020B0604020202020204"/>
              <a:buChar char="•"/>
              <a:tabLst>
                <a:tab pos="355600" algn="l"/>
              </a:tabLst>
            </a:pPr>
            <a:r>
              <a:rPr lang="en-US" altLang="fr-FR" sz="2400" dirty="0">
                <a:solidFill>
                  <a:srgbClr val="63B7C6"/>
                </a:solidFill>
                <a:latin typeface="Calibri" panose="020F0502020204030204"/>
                <a:cs typeface="Calibri" panose="020F0502020204030204"/>
              </a:rPr>
              <a:t>Traditionally, electrical engineering is associated with "high currents" as opposed to "low currents," which are considered the exclusive domain of electronics.</a:t>
            </a:r>
            <a:endParaRPr lang="en-US" altLang="fr-FR" sz="2400" dirty="0">
              <a:solidFill>
                <a:srgbClr val="63B7C6"/>
              </a:solidFill>
              <a:latin typeface="Calibri" panose="020F0502020204030204"/>
              <a:cs typeface="Calibri" panose="020F0502020204030204"/>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992231-163D-4428-A2B8-DA1FE0274129}">
  <ds:schemaRefs/>
</ds:datastoreItem>
</file>

<file path=customXml/itemProps2.xml><?xml version="1.0" encoding="utf-8"?>
<ds:datastoreItem xmlns:ds="http://schemas.openxmlformats.org/officeDocument/2006/customXml" ds:itemID="{6B67ACAB-C3DC-429D-A23C-0723C084FEE5}">
  <ds:schemaRefs/>
</ds:datastoreItem>
</file>

<file path=customXml/itemProps3.xml><?xml version="1.0" encoding="utf-8"?>
<ds:datastoreItem xmlns:ds="http://schemas.openxmlformats.org/officeDocument/2006/customXml" ds:itemID="{8A95DE24-D6C3-4A00-9085-D9594C193AE1}">
  <ds:schemaRefs/>
</ds:datastoreItem>
</file>

<file path=docProps/app.xml><?xml version="1.0" encoding="utf-8"?>
<Properties xmlns="http://schemas.openxmlformats.org/officeDocument/2006/extended-properties" xmlns:vt="http://schemas.openxmlformats.org/officeDocument/2006/docPropsVTypes">
  <Template>Présentation bleue moderne</Template>
  <TotalTime>0</TotalTime>
  <Words>8196</Words>
  <Application>WPS Presentation</Application>
  <PresentationFormat>Grand écran</PresentationFormat>
  <Paragraphs>221</Paragraphs>
  <Slides>21</Slides>
  <Notes>1</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21</vt:i4>
      </vt:variant>
    </vt:vector>
  </HeadingPairs>
  <TitlesOfParts>
    <vt:vector size="36" baseType="lpstr">
      <vt:lpstr>Arial</vt:lpstr>
      <vt:lpstr>SimSun</vt:lpstr>
      <vt:lpstr>Wingdings</vt:lpstr>
      <vt:lpstr>Trebuchet MS</vt:lpstr>
      <vt:lpstr>Trade Gothic LT Pro</vt:lpstr>
      <vt:lpstr>Miriam Mono CLM</vt:lpstr>
      <vt:lpstr>Tahoma</vt:lpstr>
      <vt:lpstr>Calibri</vt:lpstr>
      <vt:lpstr>Calibri</vt:lpstr>
      <vt:lpstr>Times New Roman</vt:lpstr>
      <vt:lpstr>Symbol</vt:lpstr>
      <vt:lpstr>Arial</vt:lpstr>
      <vt:lpstr>Microsoft YaHei</vt:lpstr>
      <vt:lpstr>Arial Unicode MS</vt:lpstr>
      <vt:lpstr>Thème Office</vt:lpstr>
      <vt:lpstr>Les métiers en sciences et technologies</vt:lpstr>
      <vt:lpstr>CHAPITRE I</vt:lpstr>
      <vt:lpstr>PROGRAMME: CHAPITRE I</vt:lpstr>
      <vt:lpstr>PROGRAMME: CHAPITRE I</vt:lpstr>
      <vt:lpstr>PROGRAMME: CHAPITRE I</vt:lpstr>
      <vt:lpstr>PROGRAMME: CHAPITRE I</vt:lpstr>
      <vt:lpstr>PROGRAMME: CHAPITRE I</vt:lpstr>
      <vt:lpstr>PROGRAMME: CHAPITRE I</vt:lpstr>
      <vt:lpstr>PROGRAMME: CHAPITRE I</vt:lpstr>
      <vt:lpstr>PROGRAMME: CHAPITRE I</vt:lpstr>
      <vt:lpstr>PROGRAMME: CHAPITRE I</vt:lpstr>
      <vt:lpstr>PROGRAMME: CHAPITRE I</vt:lpstr>
      <vt:lpstr>PROGRAMME: CHAPITRE I</vt:lpstr>
      <vt:lpstr>PROGRAMME: CHAPITRE I</vt:lpstr>
      <vt:lpstr>PROGRAMME: CHAPITRE I</vt:lpstr>
      <vt:lpstr>PROGRAMME: CHAPITRE I</vt:lpstr>
      <vt:lpstr>PROGRAMME: CHAPITRE I</vt:lpstr>
      <vt:lpstr>PROGRAMME: CHAPITRE I</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boubaker59 Bouba</cp:lastModifiedBy>
  <cp:revision>18</cp:revision>
  <dcterms:created xsi:type="dcterms:W3CDTF">2020-04-01T15:37:00Z</dcterms:created>
  <dcterms:modified xsi:type="dcterms:W3CDTF">2025-11-14T17:16:13Z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y fmtid="{D5CDD505-2E9C-101B-9397-08002B2CF9AE}" pid="3" name="ICV">
    <vt:lpwstr>196984D10B474023AB0728C4B791BAE6_12</vt:lpwstr>
  </property>
  <property fmtid="{D5CDD505-2E9C-101B-9397-08002B2CF9AE}" pid="4" name="KSOProductBuildVer">
    <vt:lpwstr>1036-12.2.0.23155</vt:lpwstr>
  </property>
</Properties>
</file>